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17"/>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 id="312" r:id="rId74"/>
    <p:sldId id="313" r:id="rId75"/>
    <p:sldId id="314" r:id="rId76"/>
    <p:sldId id="315" r:id="rId77"/>
    <p:sldId id="316" r:id="rId78"/>
    <p:sldId id="317" r:id="rId79"/>
    <p:sldId id="318" r:id="rId80"/>
    <p:sldId id="319" r:id="rId81"/>
    <p:sldId id="320" r:id="rId82"/>
    <p:sldId id="321" r:id="rId83"/>
    <p:sldId id="322" r:id="rId84"/>
    <p:sldId id="323" r:id="rId85"/>
    <p:sldId id="324" r:id="rId86"/>
    <p:sldId id="325" r:id="rId87"/>
    <p:sldId id="326" r:id="rId88"/>
    <p:sldId id="327" r:id="rId89"/>
    <p:sldId id="328" r:id="rId90"/>
    <p:sldId id="329" r:id="rId91"/>
    <p:sldId id="330" r:id="rId92"/>
    <p:sldId id="331" r:id="rId93"/>
    <p:sldId id="332" r:id="rId94"/>
    <p:sldId id="333" r:id="rId95"/>
    <p:sldId id="334" r:id="rId96"/>
    <p:sldId id="335" r:id="rId97"/>
    <p:sldId id="336" r:id="rId98"/>
    <p:sldId id="337" r:id="rId99"/>
    <p:sldId id="338" r:id="rId100"/>
    <p:sldId id="339" r:id="rId101"/>
    <p:sldId id="340" r:id="rId102"/>
    <p:sldId id="341" r:id="rId103"/>
    <p:sldId id="342" r:id="rId104"/>
    <p:sldId id="343" r:id="rId105"/>
    <p:sldId id="344" r:id="rId106"/>
    <p:sldId id="345" r:id="rId107"/>
    <p:sldId id="346" r:id="rId108"/>
    <p:sldId id="347" r:id="rId109"/>
    <p:sldId id="348" r:id="rId110"/>
    <p:sldId id="349" r:id="rId111"/>
    <p:sldId id="350" r:id="rId112"/>
    <p:sldId id="351" r:id="rId113"/>
    <p:sldId id="352" r:id="rId114"/>
    <p:sldId id="353" r:id="rId115"/>
    <p:sldId id="354" r:id="rId116"/>
  </p:sldIdLst>
  <p:sldSz cx="18288000" cy="10287000"/>
  <p:notesSz cx="6858000" cy="9144000"/>
  <p:embeddedFontLst>
    <p:embeddedFont>
      <p:font typeface="League Gothic" charset="1" panose="00000500000000000000"/>
      <p:regular r:id="rId6"/>
    </p:embeddedFont>
    <p:embeddedFont>
      <p:font typeface="League Gothic Italics" charset="1" panose="000005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Open Sans" charset="1" panose="020B0606030504020204"/>
      <p:regular r:id="rId12"/>
    </p:embeddedFont>
    <p:embeddedFont>
      <p:font typeface="Open Sans Bold" charset="1" panose="020B0806030504020204"/>
      <p:regular r:id="rId13"/>
    </p:embeddedFont>
    <p:embeddedFont>
      <p:font typeface="Open Sans Italics" charset="1" panose="020B0606030504020204"/>
      <p:regular r:id="rId14"/>
    </p:embeddedFont>
    <p:embeddedFont>
      <p:font typeface="Open Sans Bold Italics" charset="1" panose="020B0806030504020204"/>
      <p:regular r:id="rId15"/>
    </p:embeddedFont>
    <p:embeddedFont>
      <p:font typeface="Open Sans Extra Bold" charset="1" panose="020B0906030804020204"/>
      <p:regular r:id="rId16"/>
    </p:embeddedFont>
    <p:embeddedFont>
      <p:font typeface="Open Sans Extra Bold Italics" charset="1" panose="020B09060308040202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83.xml" Type="http://schemas.openxmlformats.org/officeDocument/2006/relationships/slide"/><Relationship Id="rId101" Target="slides/slide84.xml" Type="http://schemas.openxmlformats.org/officeDocument/2006/relationships/slide"/><Relationship Id="rId102" Target="slides/slide85.xml" Type="http://schemas.openxmlformats.org/officeDocument/2006/relationships/slide"/><Relationship Id="rId103" Target="slides/slide86.xml" Type="http://schemas.openxmlformats.org/officeDocument/2006/relationships/slide"/><Relationship Id="rId104" Target="slides/slide87.xml" Type="http://schemas.openxmlformats.org/officeDocument/2006/relationships/slide"/><Relationship Id="rId105" Target="slides/slide88.xml" Type="http://schemas.openxmlformats.org/officeDocument/2006/relationships/slide"/><Relationship Id="rId106" Target="slides/slide89.xml" Type="http://schemas.openxmlformats.org/officeDocument/2006/relationships/slide"/><Relationship Id="rId107" Target="slides/slide90.xml" Type="http://schemas.openxmlformats.org/officeDocument/2006/relationships/slide"/><Relationship Id="rId108" Target="slides/slide91.xml" Type="http://schemas.openxmlformats.org/officeDocument/2006/relationships/slide"/><Relationship Id="rId109" Target="slides/slide92.xml" Type="http://schemas.openxmlformats.org/officeDocument/2006/relationships/slide"/><Relationship Id="rId11" Target="fonts/font11.fntdata" Type="http://schemas.openxmlformats.org/officeDocument/2006/relationships/font"/><Relationship Id="rId110" Target="slides/slide93.xml" Type="http://schemas.openxmlformats.org/officeDocument/2006/relationships/slide"/><Relationship Id="rId111" Target="slides/slide94.xml" Type="http://schemas.openxmlformats.org/officeDocument/2006/relationships/slide"/><Relationship Id="rId112" Target="slides/slide95.xml" Type="http://schemas.openxmlformats.org/officeDocument/2006/relationships/slide"/><Relationship Id="rId113" Target="slides/slide96.xml" Type="http://schemas.openxmlformats.org/officeDocument/2006/relationships/slide"/><Relationship Id="rId114" Target="slides/slide97.xml" Type="http://schemas.openxmlformats.org/officeDocument/2006/relationships/slide"/><Relationship Id="rId115" Target="slides/slide98.xml" Type="http://schemas.openxmlformats.org/officeDocument/2006/relationships/slide"/><Relationship Id="rId116" Target="slides/slide99.xml" Type="http://schemas.openxmlformats.org/officeDocument/2006/relationships/slide"/><Relationship Id="rId117" Target="notesMasters/notesMaster1.xml" Type="http://schemas.openxmlformats.org/officeDocument/2006/relationships/notesMaster"/><Relationship Id="rId118" Target="theme/theme2.xml" Type="http://schemas.openxmlformats.org/officeDocument/2006/relationships/theme"/><Relationship Id="rId119" Target="notesSlides/notesSlide1.xml" Type="http://schemas.openxmlformats.org/officeDocument/2006/relationships/notesSlide"/><Relationship Id="rId12" Target="fonts/font12.fntdata" Type="http://schemas.openxmlformats.org/officeDocument/2006/relationships/font"/><Relationship Id="rId120" Target="notesSlides/notesSlide2.xml" Type="http://schemas.openxmlformats.org/officeDocument/2006/relationships/notesSlide"/><Relationship Id="rId121" Target="notesSlides/notesSlide3.xml" Type="http://schemas.openxmlformats.org/officeDocument/2006/relationships/note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37" Target="slides/slide20.xml" Type="http://schemas.openxmlformats.org/officeDocument/2006/relationships/slide"/><Relationship Id="rId38" Target="slides/slide21.xml" Type="http://schemas.openxmlformats.org/officeDocument/2006/relationships/slide"/><Relationship Id="rId39" Target="slides/slide22.xml" Type="http://schemas.openxmlformats.org/officeDocument/2006/relationships/slide"/><Relationship Id="rId4" Target="theme/theme1.xml" Type="http://schemas.openxmlformats.org/officeDocument/2006/relationships/theme"/><Relationship Id="rId40" Target="slides/slide23.xml" Type="http://schemas.openxmlformats.org/officeDocument/2006/relationships/slide"/><Relationship Id="rId41" Target="slides/slide24.xml" Type="http://schemas.openxmlformats.org/officeDocument/2006/relationships/slide"/><Relationship Id="rId42" Target="slides/slide25.xml" Type="http://schemas.openxmlformats.org/officeDocument/2006/relationships/slide"/><Relationship Id="rId43" Target="slides/slide26.xml" Type="http://schemas.openxmlformats.org/officeDocument/2006/relationships/slide"/><Relationship Id="rId44" Target="slides/slide27.xml" Type="http://schemas.openxmlformats.org/officeDocument/2006/relationships/slide"/><Relationship Id="rId45" Target="slides/slide28.xml" Type="http://schemas.openxmlformats.org/officeDocument/2006/relationships/slide"/><Relationship Id="rId46" Target="slides/slide29.xml" Type="http://schemas.openxmlformats.org/officeDocument/2006/relationships/slide"/><Relationship Id="rId47" Target="slides/slide30.xml" Type="http://schemas.openxmlformats.org/officeDocument/2006/relationships/slide"/><Relationship Id="rId48" Target="slides/slide31.xml" Type="http://schemas.openxmlformats.org/officeDocument/2006/relationships/slide"/><Relationship Id="rId49" Target="slides/slide32.xml" Type="http://schemas.openxmlformats.org/officeDocument/2006/relationships/slide"/><Relationship Id="rId5" Target="tableStyles.xml" Type="http://schemas.openxmlformats.org/officeDocument/2006/relationships/tableStyles"/><Relationship Id="rId50" Target="slides/slide33.xml" Type="http://schemas.openxmlformats.org/officeDocument/2006/relationships/slide"/><Relationship Id="rId51" Target="slides/slide34.xml" Type="http://schemas.openxmlformats.org/officeDocument/2006/relationships/slide"/><Relationship Id="rId52" Target="slides/slide35.xml" Type="http://schemas.openxmlformats.org/officeDocument/2006/relationships/slide"/><Relationship Id="rId53" Target="slides/slide36.xml" Type="http://schemas.openxmlformats.org/officeDocument/2006/relationships/slide"/><Relationship Id="rId54" Target="slides/slide37.xml" Type="http://schemas.openxmlformats.org/officeDocument/2006/relationships/slide"/><Relationship Id="rId55" Target="slides/slide38.xml" Type="http://schemas.openxmlformats.org/officeDocument/2006/relationships/slide"/><Relationship Id="rId56" Target="slides/slide39.xml" Type="http://schemas.openxmlformats.org/officeDocument/2006/relationships/slide"/><Relationship Id="rId57" Target="slides/slide40.xml" Type="http://schemas.openxmlformats.org/officeDocument/2006/relationships/slide"/><Relationship Id="rId58" Target="slides/slide41.xml" Type="http://schemas.openxmlformats.org/officeDocument/2006/relationships/slide"/><Relationship Id="rId59" Target="slides/slide42.xml" Type="http://schemas.openxmlformats.org/officeDocument/2006/relationships/slide"/><Relationship Id="rId6" Target="fonts/font6.fntdata" Type="http://schemas.openxmlformats.org/officeDocument/2006/relationships/font"/><Relationship Id="rId60" Target="slides/slide43.xml" Type="http://schemas.openxmlformats.org/officeDocument/2006/relationships/slide"/><Relationship Id="rId61" Target="slides/slide44.xml" Type="http://schemas.openxmlformats.org/officeDocument/2006/relationships/slide"/><Relationship Id="rId62" Target="slides/slide45.xml" Type="http://schemas.openxmlformats.org/officeDocument/2006/relationships/slide"/><Relationship Id="rId63" Target="slides/slide46.xml" Type="http://schemas.openxmlformats.org/officeDocument/2006/relationships/slide"/><Relationship Id="rId64" Target="slides/slide47.xml" Type="http://schemas.openxmlformats.org/officeDocument/2006/relationships/slide"/><Relationship Id="rId65" Target="slides/slide48.xml" Type="http://schemas.openxmlformats.org/officeDocument/2006/relationships/slide"/><Relationship Id="rId66" Target="slides/slide49.xml" Type="http://schemas.openxmlformats.org/officeDocument/2006/relationships/slide"/><Relationship Id="rId67" Target="slides/slide50.xml" Type="http://schemas.openxmlformats.org/officeDocument/2006/relationships/slide"/><Relationship Id="rId68" Target="slides/slide51.xml" Type="http://schemas.openxmlformats.org/officeDocument/2006/relationships/slide"/><Relationship Id="rId69" Target="slides/slide52.xml" Type="http://schemas.openxmlformats.org/officeDocument/2006/relationships/slide"/><Relationship Id="rId7" Target="fonts/font7.fntdata" Type="http://schemas.openxmlformats.org/officeDocument/2006/relationships/font"/><Relationship Id="rId70" Target="slides/slide53.xml" Type="http://schemas.openxmlformats.org/officeDocument/2006/relationships/slide"/><Relationship Id="rId71" Target="slides/slide54.xml" Type="http://schemas.openxmlformats.org/officeDocument/2006/relationships/slide"/><Relationship Id="rId72" Target="slides/slide55.xml" Type="http://schemas.openxmlformats.org/officeDocument/2006/relationships/slide"/><Relationship Id="rId73" Target="slides/slide56.xml" Type="http://schemas.openxmlformats.org/officeDocument/2006/relationships/slide"/><Relationship Id="rId74" Target="slides/slide57.xml" Type="http://schemas.openxmlformats.org/officeDocument/2006/relationships/slide"/><Relationship Id="rId75" Target="slides/slide58.xml" Type="http://schemas.openxmlformats.org/officeDocument/2006/relationships/slide"/><Relationship Id="rId76" Target="slides/slide59.xml" Type="http://schemas.openxmlformats.org/officeDocument/2006/relationships/slide"/><Relationship Id="rId77" Target="slides/slide60.xml" Type="http://schemas.openxmlformats.org/officeDocument/2006/relationships/slide"/><Relationship Id="rId78" Target="slides/slide61.xml" Type="http://schemas.openxmlformats.org/officeDocument/2006/relationships/slide"/><Relationship Id="rId79" Target="slides/slide62.xml" Type="http://schemas.openxmlformats.org/officeDocument/2006/relationships/slide"/><Relationship Id="rId8" Target="fonts/font8.fntdata" Type="http://schemas.openxmlformats.org/officeDocument/2006/relationships/font"/><Relationship Id="rId80" Target="slides/slide63.xml" Type="http://schemas.openxmlformats.org/officeDocument/2006/relationships/slide"/><Relationship Id="rId81" Target="slides/slide64.xml" Type="http://schemas.openxmlformats.org/officeDocument/2006/relationships/slide"/><Relationship Id="rId82" Target="slides/slide65.xml" Type="http://schemas.openxmlformats.org/officeDocument/2006/relationships/slide"/><Relationship Id="rId83" Target="slides/slide66.xml" Type="http://schemas.openxmlformats.org/officeDocument/2006/relationships/slide"/><Relationship Id="rId84" Target="slides/slide67.xml" Type="http://schemas.openxmlformats.org/officeDocument/2006/relationships/slide"/><Relationship Id="rId85" Target="slides/slide68.xml" Type="http://schemas.openxmlformats.org/officeDocument/2006/relationships/slide"/><Relationship Id="rId86" Target="slides/slide69.xml" Type="http://schemas.openxmlformats.org/officeDocument/2006/relationships/slide"/><Relationship Id="rId87" Target="slides/slide70.xml" Type="http://schemas.openxmlformats.org/officeDocument/2006/relationships/slide"/><Relationship Id="rId88" Target="slides/slide71.xml" Type="http://schemas.openxmlformats.org/officeDocument/2006/relationships/slide"/><Relationship Id="rId89" Target="slides/slide72.xml" Type="http://schemas.openxmlformats.org/officeDocument/2006/relationships/slide"/><Relationship Id="rId9" Target="fonts/font9.fntdata" Type="http://schemas.openxmlformats.org/officeDocument/2006/relationships/font"/><Relationship Id="rId90" Target="slides/slide73.xml" Type="http://schemas.openxmlformats.org/officeDocument/2006/relationships/slide"/><Relationship Id="rId91" Target="slides/slide74.xml" Type="http://schemas.openxmlformats.org/officeDocument/2006/relationships/slide"/><Relationship Id="rId92" Target="slides/slide75.xml" Type="http://schemas.openxmlformats.org/officeDocument/2006/relationships/slide"/><Relationship Id="rId93" Target="slides/slide76.xml" Type="http://schemas.openxmlformats.org/officeDocument/2006/relationships/slide"/><Relationship Id="rId94" Target="slides/slide77.xml" Type="http://schemas.openxmlformats.org/officeDocument/2006/relationships/slide"/><Relationship Id="rId95" Target="slides/slide78.xml" Type="http://schemas.openxmlformats.org/officeDocument/2006/relationships/slide"/><Relationship Id="rId96" Target="slides/slide79.xml" Type="http://schemas.openxmlformats.org/officeDocument/2006/relationships/slide"/><Relationship Id="rId97" Target="slides/slide80.xml" Type="http://schemas.openxmlformats.org/officeDocument/2006/relationships/slide"/><Relationship Id="rId98" Target="slides/slide81.xml" Type="http://schemas.openxmlformats.org/officeDocument/2006/relationships/slide"/><Relationship Id="rId99" Target="slides/slide82.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Lambraño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Lambraño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Lambraño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 Id="rId5" Target="../media/image19.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gif" Type="http://schemas.openxmlformats.org/officeDocument/2006/relationships/image"/><Relationship Id="rId8" Target="../media/image3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jpe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png" Type="http://schemas.openxmlformats.org/officeDocument/2006/relationships/image"/><Relationship Id="rId4" Target="../media/image74.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png" Type="http://schemas.openxmlformats.org/officeDocument/2006/relationships/image"/><Relationship Id="rId4" Target="../media/image77.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png" Type="http://schemas.openxmlformats.org/officeDocument/2006/relationships/image"/><Relationship Id="rId4" Target="../media/image80.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 Id="rId3" Target="../media/image73.png" Type="http://schemas.openxmlformats.org/officeDocument/2006/relationships/image"/><Relationship Id="rId4" Target="../media/image74.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76.png" Type="http://schemas.openxmlformats.org/officeDocument/2006/relationships/image"/><Relationship Id="rId4" Target="../media/image7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 Id="rId3" Target="../media/image79.png" Type="http://schemas.openxmlformats.org/officeDocument/2006/relationships/image"/><Relationship Id="rId4" Target="../media/image80.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87.gif"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89.png" Type="http://schemas.openxmlformats.org/officeDocument/2006/relationships/image"/><Relationship Id="rId4" Target="../media/image90.sv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jpe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2.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3.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 Id="rId3" Target="../media/image95.png" Type="http://schemas.openxmlformats.org/officeDocument/2006/relationships/image"/><Relationship Id="rId4" Target="../media/image96.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2.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8.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9.png" Type="http://schemas.openxmlformats.org/officeDocument/2006/relationships/image"/><Relationship Id="rId3" Target="../media/image100.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1.png" Type="http://schemas.openxmlformats.org/officeDocument/2006/relationships/image"/><Relationship Id="rId3" Target="../media/image102.png" Type="http://schemas.openxmlformats.org/officeDocument/2006/relationships/image"/><Relationship Id="rId4" Target="../media/image103.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4.png" Type="http://schemas.openxmlformats.org/officeDocument/2006/relationships/image"/><Relationship Id="rId3" Target="../media/image105.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6.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8.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9.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3.pn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2.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3.pn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4.pn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5.pn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6.pn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7.pn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8.pn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9.pn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1.png"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2.png"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3.png"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4.png" Type="http://schemas.openxmlformats.org/officeDocument/2006/relationships/image"/></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5.png"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6.png" Type="http://schemas.openxmlformats.org/officeDocument/2006/relationships/image"/></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7.png" Type="http://schemas.openxmlformats.org/officeDocument/2006/relationships/image"/><Relationship Id="rId3" Target="../media/image128.png" Type="http://schemas.openxmlformats.org/officeDocument/2006/relationships/image"/><Relationship Id="rId4" Target="../media/image129.png" Type="http://schemas.openxmlformats.org/officeDocument/2006/relationships/image"/></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3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0"/>
            <a:ext cx="8229600" cy="10287000"/>
          </a:xfrm>
          <a:prstGeom prst="rect">
            <a:avLst/>
          </a:prstGeom>
        </p:spPr>
      </p:pic>
      <p:grpSp>
        <p:nvGrpSpPr>
          <p:cNvPr name="Group 3" id="3"/>
          <p:cNvGrpSpPr/>
          <p:nvPr/>
        </p:nvGrpSpPr>
        <p:grpSpPr>
          <a:xfrm rot="0">
            <a:off x="5818310" y="-1382590"/>
            <a:ext cx="4822581" cy="4822581"/>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F57E5"/>
            </a:solidFill>
          </p:spPr>
        </p:sp>
      </p:grpSp>
      <p:sp>
        <p:nvSpPr>
          <p:cNvPr name="TextBox 5" id="5"/>
          <p:cNvSpPr txBox="true"/>
          <p:nvPr/>
        </p:nvSpPr>
        <p:spPr>
          <a:xfrm rot="0">
            <a:off x="9381239" y="4070053"/>
            <a:ext cx="7878061" cy="4054957"/>
          </a:xfrm>
          <a:prstGeom prst="rect">
            <a:avLst/>
          </a:prstGeom>
        </p:spPr>
        <p:txBody>
          <a:bodyPr anchor="t" rtlCol="false" tIns="0" lIns="0" bIns="0" rIns="0">
            <a:spAutoFit/>
          </a:bodyPr>
          <a:lstStyle/>
          <a:p>
            <a:pPr>
              <a:lnSpc>
                <a:spcPts val="16145"/>
              </a:lnSpc>
            </a:pPr>
            <a:r>
              <a:rPr lang="en-US" sz="12419">
                <a:solidFill>
                  <a:srgbClr val="0F57E5"/>
                </a:solidFill>
                <a:latin typeface="League Gothic"/>
              </a:rPr>
              <a:t>PROYECTO </a:t>
            </a:r>
          </a:p>
          <a:p>
            <a:pPr algn="l">
              <a:lnSpc>
                <a:spcPts val="16145"/>
              </a:lnSpc>
            </a:pPr>
            <a:r>
              <a:rPr lang="en-US" sz="12419">
                <a:solidFill>
                  <a:srgbClr val="0F57E5"/>
                </a:solidFill>
                <a:latin typeface="League Gothic"/>
              </a:rPr>
              <a:t>LA BICICLETA, S.A.</a:t>
            </a:r>
          </a:p>
        </p:txBody>
      </p:sp>
      <p:sp>
        <p:nvSpPr>
          <p:cNvPr name="TextBox 6" id="6"/>
          <p:cNvSpPr txBox="true"/>
          <p:nvPr/>
        </p:nvSpPr>
        <p:spPr>
          <a:xfrm rot="0">
            <a:off x="9381239" y="8344856"/>
            <a:ext cx="5380211" cy="1455420"/>
          </a:xfrm>
          <a:prstGeom prst="rect">
            <a:avLst/>
          </a:prstGeom>
        </p:spPr>
        <p:txBody>
          <a:bodyPr anchor="t" rtlCol="false" tIns="0" lIns="0" bIns="0" rIns="0">
            <a:spAutoFit/>
          </a:bodyPr>
          <a:lstStyle/>
          <a:p>
            <a:pPr>
              <a:lnSpc>
                <a:spcPts val="5880"/>
              </a:lnSpc>
            </a:pPr>
            <a:r>
              <a:rPr lang="en-US" sz="4200">
                <a:solidFill>
                  <a:srgbClr val="0F57E5"/>
                </a:solidFill>
                <a:latin typeface="Open Sans"/>
              </a:rPr>
              <a:t>Cutire, Díaz, Gamero, Lambraño, Sáenz</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F57E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0940" t="0" r="10940" b="0"/>
          <a:stretch>
            <a:fillRect/>
          </a:stretch>
        </p:blipFill>
        <p:spPr>
          <a:xfrm flipH="false" flipV="false" rot="0">
            <a:off x="10058400" y="-247650"/>
            <a:ext cx="8229600" cy="10534650"/>
          </a:xfrm>
          <a:prstGeom prst="rect">
            <a:avLst/>
          </a:prstGeom>
        </p:spPr>
      </p:pic>
      <p:sp>
        <p:nvSpPr>
          <p:cNvPr name="TextBox 3" id="3"/>
          <p:cNvSpPr txBox="true"/>
          <p:nvPr/>
        </p:nvSpPr>
        <p:spPr>
          <a:xfrm rot="0">
            <a:off x="1028700" y="3832210"/>
            <a:ext cx="6483229" cy="2981547"/>
          </a:xfrm>
          <a:prstGeom prst="rect">
            <a:avLst/>
          </a:prstGeom>
        </p:spPr>
        <p:txBody>
          <a:bodyPr anchor="t" rtlCol="false" tIns="0" lIns="0" bIns="0" rIns="0">
            <a:spAutoFit/>
          </a:bodyPr>
          <a:lstStyle/>
          <a:p>
            <a:pPr>
              <a:lnSpc>
                <a:spcPts val="11302"/>
              </a:lnSpc>
            </a:pPr>
            <a:r>
              <a:rPr lang="en-US" sz="12419">
                <a:solidFill>
                  <a:srgbClr val="FFFFFF"/>
                </a:solidFill>
                <a:latin typeface="League Gothic"/>
              </a:rPr>
              <a:t>FASE 3: MODELIZACIÓN</a:t>
            </a:r>
          </a:p>
        </p:txBody>
      </p:sp>
      <p:sp>
        <p:nvSpPr>
          <p:cNvPr name="TextBox 4" id="4"/>
          <p:cNvSpPr txBox="true"/>
          <p:nvPr/>
        </p:nvSpPr>
        <p:spPr>
          <a:xfrm rot="0">
            <a:off x="1028700" y="6775657"/>
            <a:ext cx="7925167" cy="2604197"/>
          </a:xfrm>
          <a:prstGeom prst="rect">
            <a:avLst/>
          </a:prstGeom>
        </p:spPr>
        <p:txBody>
          <a:bodyPr anchor="t" rtlCol="false" tIns="0" lIns="0" bIns="0" rIns="0">
            <a:spAutoFit/>
          </a:bodyPr>
          <a:lstStyle/>
          <a:p>
            <a:pPr>
              <a:lnSpc>
                <a:spcPts val="3461"/>
              </a:lnSpc>
            </a:pPr>
            <a:r>
              <a:rPr lang="en-US" sz="2472">
                <a:solidFill>
                  <a:srgbClr val="FFFFFF"/>
                </a:solidFill>
                <a:latin typeface="Open Sans"/>
              </a:rPr>
              <a:t>La fase de modelización se basa en lo desarrollado en la fase 1 y 2, todas las áreas de la empresa se presentan esquemáticamente, a lo cual se realiza el modelado de la información para después pasar a la preparación final.</a:t>
            </a:r>
          </a:p>
          <a:p>
            <a:pPr>
              <a:lnSpc>
                <a:spcPts val="3461"/>
              </a:lnSpc>
            </a:pPr>
          </a:p>
        </p:txBody>
      </p:sp>
      <p:grpSp>
        <p:nvGrpSpPr>
          <p:cNvPr name="Group 5" id="5"/>
          <p:cNvGrpSpPr/>
          <p:nvPr/>
        </p:nvGrpSpPr>
        <p:grpSpPr>
          <a:xfrm rot="0">
            <a:off x="7086600" y="-1382590"/>
            <a:ext cx="4822581" cy="4822581"/>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F57E5"/>
        </a:solidFill>
      </p:bgPr>
    </p:bg>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1889064" y="3250761"/>
            <a:ext cx="13635433" cy="6681905"/>
          </a:xfrm>
          <a:prstGeom prst="rect">
            <a:avLst/>
          </a:prstGeom>
        </p:spPr>
      </p:pic>
      <p:sp>
        <p:nvSpPr>
          <p:cNvPr name="TextBox 5" id="5"/>
          <p:cNvSpPr txBox="true"/>
          <p:nvPr/>
        </p:nvSpPr>
        <p:spPr>
          <a:xfrm rot="0">
            <a:off x="2749429" y="904875"/>
            <a:ext cx="10826629" cy="2013968"/>
          </a:xfrm>
          <a:prstGeom prst="rect">
            <a:avLst/>
          </a:prstGeom>
        </p:spPr>
        <p:txBody>
          <a:bodyPr anchor="t" rtlCol="false" tIns="0" lIns="0" bIns="0" rIns="0">
            <a:spAutoFit/>
          </a:bodyPr>
          <a:lstStyle/>
          <a:p>
            <a:pPr algn="just">
              <a:lnSpc>
                <a:spcPts val="16145"/>
              </a:lnSpc>
            </a:pPr>
            <a:r>
              <a:rPr lang="en-US" sz="12419">
                <a:solidFill>
                  <a:srgbClr val="FFFFFF"/>
                </a:solidFill>
                <a:latin typeface="League Gothic"/>
              </a:rPr>
              <a:t>ENTORNO TÉCNICO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F57E5"/>
        </a:solidFill>
      </p:bgPr>
    </p:bg>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sp>
        <p:nvSpPr>
          <p:cNvPr name="TextBox 4" id="4"/>
          <p:cNvSpPr txBox="true"/>
          <p:nvPr/>
        </p:nvSpPr>
        <p:spPr>
          <a:xfrm rot="0">
            <a:off x="2749429" y="904875"/>
            <a:ext cx="10826629" cy="2013968"/>
          </a:xfrm>
          <a:prstGeom prst="rect">
            <a:avLst/>
          </a:prstGeom>
        </p:spPr>
        <p:txBody>
          <a:bodyPr anchor="t" rtlCol="false" tIns="0" lIns="0" bIns="0" rIns="0">
            <a:spAutoFit/>
          </a:bodyPr>
          <a:lstStyle/>
          <a:p>
            <a:pPr algn="just">
              <a:lnSpc>
                <a:spcPts val="16145"/>
              </a:lnSpc>
            </a:pPr>
            <a:r>
              <a:rPr lang="en-US" sz="12419">
                <a:solidFill>
                  <a:srgbClr val="FFFFFF"/>
                </a:solidFill>
                <a:latin typeface="League Gothic"/>
              </a:rPr>
              <a:t>ENTORNO TÉCNICO</a:t>
            </a:r>
          </a:p>
        </p:txBody>
      </p:sp>
      <p:pic>
        <p:nvPicPr>
          <p:cNvPr name="Picture 5" id="5"/>
          <p:cNvPicPr>
            <a:picLocks noChangeAspect="true"/>
          </p:cNvPicPr>
          <p:nvPr/>
        </p:nvPicPr>
        <p:blipFill>
          <a:blip r:embed="rId2"/>
          <a:srcRect l="0" t="0" r="0" b="0"/>
          <a:stretch>
            <a:fillRect/>
          </a:stretch>
        </p:blipFill>
        <p:spPr>
          <a:xfrm flipH="false" flipV="false" rot="0">
            <a:off x="634489" y="5143500"/>
            <a:ext cx="17019021" cy="1574014"/>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12821" t="0" r="12821" b="0"/>
            <a:stretch>
              <a:fillRect/>
            </a:stretch>
          </p:blipFill>
          <p:spPr>
            <a:xfrm>
              <a:off x="0" y="0"/>
              <a:ext cx="8043333" cy="4529667"/>
            </a:xfrm>
            <a:prstGeom prst="rect">
              <a:avLst/>
            </a:prstGeom>
          </p:spPr>
        </p:pic>
        <p:pic>
          <p:nvPicPr>
            <p:cNvPr name="Picture 4" id="4"/>
            <p:cNvPicPr>
              <a:picLocks noChangeAspect="true"/>
            </p:cNvPicPr>
            <p:nvPr/>
          </p:nvPicPr>
          <p:blipFill>
            <a:blip r:embed="rId3"/>
            <a:srcRect l="169" t="0" r="169" b="0"/>
            <a:stretch>
              <a:fillRect/>
            </a:stretch>
          </p:blipFill>
          <p:spPr>
            <a:xfrm>
              <a:off x="8170333" y="0"/>
              <a:ext cx="8043333" cy="4529667"/>
            </a:xfrm>
            <a:prstGeom prst="rect">
              <a:avLst/>
            </a:prstGeom>
          </p:spPr>
        </p:pic>
        <p:pic>
          <p:nvPicPr>
            <p:cNvPr name="Picture 5" id="5"/>
            <p:cNvPicPr>
              <a:picLocks noChangeAspect="true"/>
            </p:cNvPicPr>
            <p:nvPr/>
          </p:nvPicPr>
          <p:blipFill>
            <a:blip r:embed="rId4"/>
            <a:srcRect l="0" t="7736" r="0" b="7736"/>
            <a:stretch>
              <a:fillRect/>
            </a:stretch>
          </p:blipFill>
          <p:spPr>
            <a:xfrm>
              <a:off x="16340667" y="0"/>
              <a:ext cx="8043333" cy="4529667"/>
            </a:xfrm>
            <a:prstGeom prst="rect">
              <a:avLst/>
            </a:prstGeom>
          </p:spPr>
        </p:pic>
        <p:pic>
          <p:nvPicPr>
            <p:cNvPr name="Picture 6" id="6"/>
            <p:cNvPicPr>
              <a:picLocks noChangeAspect="true"/>
            </p:cNvPicPr>
            <p:nvPr/>
          </p:nvPicPr>
          <p:blipFill>
            <a:blip r:embed="rId5"/>
            <a:srcRect l="0" t="22170" r="0" b="22170"/>
            <a:stretch>
              <a:fillRect/>
            </a:stretch>
          </p:blipFill>
          <p:spPr>
            <a:xfrm>
              <a:off x="0" y="4656667"/>
              <a:ext cx="24384000" cy="9059333"/>
            </a:xfrm>
            <a:prstGeom prst="rect">
              <a:avLst/>
            </a:prstGeom>
          </p:spPr>
        </p:pic>
      </p:grpSp>
      <p:grpSp>
        <p:nvGrpSpPr>
          <p:cNvPr name="Group 7" id="7"/>
          <p:cNvGrpSpPr/>
          <p:nvPr/>
        </p:nvGrpSpPr>
        <p:grpSpPr>
          <a:xfrm rot="0">
            <a:off x="88710" y="3570595"/>
            <a:ext cx="11479473" cy="1908981"/>
            <a:chOff x="0" y="0"/>
            <a:chExt cx="15305964" cy="2545308"/>
          </a:xfrm>
        </p:grpSpPr>
        <p:grpSp>
          <p:nvGrpSpPr>
            <p:cNvPr name="Group 8" id="8"/>
            <p:cNvGrpSpPr/>
            <p:nvPr/>
          </p:nvGrpSpPr>
          <p:grpSpPr>
            <a:xfrm rot="0">
              <a:off x="0" y="0"/>
              <a:ext cx="15305964" cy="2545308"/>
              <a:chOff x="0" y="0"/>
              <a:chExt cx="3023400" cy="502777"/>
            </a:xfrm>
          </p:grpSpPr>
          <p:sp>
            <p:nvSpPr>
              <p:cNvPr name="Freeform 9" id="9"/>
              <p:cNvSpPr/>
              <p:nvPr/>
            </p:nvSpPr>
            <p:spPr>
              <a:xfrm>
                <a:off x="0" y="0"/>
                <a:ext cx="3023400" cy="502777"/>
              </a:xfrm>
              <a:custGeom>
                <a:avLst/>
                <a:gdLst/>
                <a:ahLst/>
                <a:cxnLst/>
                <a:rect r="r" b="b" t="t" l="l"/>
                <a:pathLst>
                  <a:path h="502777" w="3023400">
                    <a:moveTo>
                      <a:pt x="0" y="0"/>
                    </a:moveTo>
                    <a:lnTo>
                      <a:pt x="3023400" y="0"/>
                    </a:lnTo>
                    <a:lnTo>
                      <a:pt x="3023400" y="502777"/>
                    </a:lnTo>
                    <a:lnTo>
                      <a:pt x="0" y="502777"/>
                    </a:lnTo>
                    <a:close/>
                  </a:path>
                </a:pathLst>
              </a:custGeom>
              <a:solidFill>
                <a:srgbClr val="2D2015"/>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3461"/>
                  </a:lnSpc>
                </a:pPr>
              </a:p>
            </p:txBody>
          </p:sp>
        </p:grpSp>
        <p:sp>
          <p:nvSpPr>
            <p:cNvPr name="TextBox 11" id="11"/>
            <p:cNvSpPr txBox="true"/>
            <p:nvPr/>
          </p:nvSpPr>
          <p:spPr>
            <a:xfrm rot="0">
              <a:off x="204432" y="106481"/>
              <a:ext cx="14897100" cy="19907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Atención al Cliente</a:t>
              </a:r>
            </a:p>
          </p:txBody>
        </p:sp>
      </p:grpSp>
      <p:grpSp>
        <p:nvGrpSpPr>
          <p:cNvPr name="Group 12" id="12"/>
          <p:cNvGrpSpPr/>
          <p:nvPr/>
        </p:nvGrpSpPr>
        <p:grpSpPr>
          <a:xfrm rot="0">
            <a:off x="0" y="0"/>
            <a:ext cx="6034016" cy="957049"/>
            <a:chOff x="0" y="0"/>
            <a:chExt cx="1589206" cy="252062"/>
          </a:xfrm>
        </p:grpSpPr>
        <p:sp>
          <p:nvSpPr>
            <p:cNvPr name="Freeform 13" id="13"/>
            <p:cNvSpPr/>
            <p:nvPr/>
          </p:nvSpPr>
          <p:spPr>
            <a:xfrm>
              <a:off x="0" y="0"/>
              <a:ext cx="1589206" cy="252062"/>
            </a:xfrm>
            <a:custGeom>
              <a:avLst/>
              <a:gdLst/>
              <a:ahLst/>
              <a:cxnLst/>
              <a:rect r="r" b="b" t="t" l="l"/>
              <a:pathLst>
                <a:path h="252062" w="1589206">
                  <a:moveTo>
                    <a:pt x="0" y="0"/>
                  </a:moveTo>
                  <a:lnTo>
                    <a:pt x="1589206" y="0"/>
                  </a:lnTo>
                  <a:lnTo>
                    <a:pt x="1589206" y="252062"/>
                  </a:lnTo>
                  <a:lnTo>
                    <a:pt x="0" y="252062"/>
                  </a:lnTo>
                  <a:close/>
                </a:path>
              </a:pathLst>
            </a:custGeom>
            <a:solidFill>
              <a:srgbClr val="2D2015"/>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3461"/>
                </a:lnSpc>
              </a:pPr>
            </a:p>
          </p:txBody>
        </p:sp>
      </p:grpSp>
      <p:grpSp>
        <p:nvGrpSpPr>
          <p:cNvPr name="Group 15" id="15"/>
          <p:cNvGrpSpPr/>
          <p:nvPr/>
        </p:nvGrpSpPr>
        <p:grpSpPr>
          <a:xfrm rot="0">
            <a:off x="6126992" y="0"/>
            <a:ext cx="6034016" cy="1653085"/>
            <a:chOff x="0" y="0"/>
            <a:chExt cx="1589206" cy="435380"/>
          </a:xfrm>
        </p:grpSpPr>
        <p:sp>
          <p:nvSpPr>
            <p:cNvPr name="Freeform 16" id="16"/>
            <p:cNvSpPr/>
            <p:nvPr/>
          </p:nvSpPr>
          <p:spPr>
            <a:xfrm>
              <a:off x="0" y="0"/>
              <a:ext cx="1589206" cy="435380"/>
            </a:xfrm>
            <a:custGeom>
              <a:avLst/>
              <a:gdLst/>
              <a:ahLst/>
              <a:cxnLst/>
              <a:rect r="r" b="b" t="t" l="l"/>
              <a:pathLst>
                <a:path h="435380" w="1589206">
                  <a:moveTo>
                    <a:pt x="0" y="0"/>
                  </a:moveTo>
                  <a:lnTo>
                    <a:pt x="1589206" y="0"/>
                  </a:lnTo>
                  <a:lnTo>
                    <a:pt x="1589206" y="435380"/>
                  </a:lnTo>
                  <a:lnTo>
                    <a:pt x="0" y="435380"/>
                  </a:lnTo>
                  <a:close/>
                </a:path>
              </a:pathLst>
            </a:custGeom>
            <a:solidFill>
              <a:srgbClr val="2D2015"/>
            </a:solidFill>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3461"/>
                </a:lnSpc>
              </a:pPr>
            </a:p>
          </p:txBody>
        </p:sp>
      </p:grpSp>
      <p:grpSp>
        <p:nvGrpSpPr>
          <p:cNvPr name="Group 18" id="18"/>
          <p:cNvGrpSpPr/>
          <p:nvPr/>
        </p:nvGrpSpPr>
        <p:grpSpPr>
          <a:xfrm rot="0">
            <a:off x="12256258" y="0"/>
            <a:ext cx="6034016" cy="1192473"/>
            <a:chOff x="0" y="0"/>
            <a:chExt cx="1589206" cy="314067"/>
          </a:xfrm>
        </p:grpSpPr>
        <p:sp>
          <p:nvSpPr>
            <p:cNvPr name="Freeform 19" id="19"/>
            <p:cNvSpPr/>
            <p:nvPr/>
          </p:nvSpPr>
          <p:spPr>
            <a:xfrm>
              <a:off x="0" y="0"/>
              <a:ext cx="1589206" cy="314067"/>
            </a:xfrm>
            <a:custGeom>
              <a:avLst/>
              <a:gdLst/>
              <a:ahLst/>
              <a:cxnLst/>
              <a:rect r="r" b="b" t="t" l="l"/>
              <a:pathLst>
                <a:path h="314067" w="1589206">
                  <a:moveTo>
                    <a:pt x="0" y="0"/>
                  </a:moveTo>
                  <a:lnTo>
                    <a:pt x="1589206" y="0"/>
                  </a:lnTo>
                  <a:lnTo>
                    <a:pt x="1589206" y="314067"/>
                  </a:lnTo>
                  <a:lnTo>
                    <a:pt x="0" y="314067"/>
                  </a:lnTo>
                  <a:close/>
                </a:path>
              </a:pathLst>
            </a:custGeom>
            <a:solidFill>
              <a:srgbClr val="2D2015"/>
            </a:solidFill>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3461"/>
                </a:lnSpc>
              </a:pPr>
            </a:p>
          </p:txBody>
        </p:sp>
      </p:grpSp>
      <p:sp>
        <p:nvSpPr>
          <p:cNvPr name="TextBox 21" id="21"/>
          <p:cNvSpPr txBox="true"/>
          <p:nvPr/>
        </p:nvSpPr>
        <p:spPr>
          <a:xfrm rot="0">
            <a:off x="-179340" y="90092"/>
            <a:ext cx="6213356" cy="645486"/>
          </a:xfrm>
          <a:prstGeom prst="rect">
            <a:avLst/>
          </a:prstGeom>
        </p:spPr>
        <p:txBody>
          <a:bodyPr anchor="t" rtlCol="false" tIns="0" lIns="0" bIns="0" rIns="0">
            <a:spAutoFit/>
          </a:bodyPr>
          <a:lstStyle/>
          <a:p>
            <a:pPr algn="ctr">
              <a:lnSpc>
                <a:spcPts val="5372"/>
              </a:lnSpc>
            </a:pPr>
            <a:r>
              <a:rPr lang="en-US" sz="3837">
                <a:solidFill>
                  <a:srgbClr val="FFFFFF"/>
                </a:solidFill>
                <a:latin typeface="Open Sans Extra Bold"/>
              </a:rPr>
              <a:t>Depto. Administración</a:t>
            </a:r>
          </a:p>
        </p:txBody>
      </p:sp>
      <p:sp>
        <p:nvSpPr>
          <p:cNvPr name="TextBox 22" id="22"/>
          <p:cNvSpPr txBox="true"/>
          <p:nvPr/>
        </p:nvSpPr>
        <p:spPr>
          <a:xfrm rot="0">
            <a:off x="12640136" y="-11129"/>
            <a:ext cx="6068634" cy="746708"/>
          </a:xfrm>
          <a:prstGeom prst="rect">
            <a:avLst/>
          </a:prstGeom>
        </p:spPr>
        <p:txBody>
          <a:bodyPr anchor="t" rtlCol="false" tIns="0" lIns="0" bIns="0" rIns="0">
            <a:spAutoFit/>
          </a:bodyPr>
          <a:lstStyle/>
          <a:p>
            <a:pPr algn="ctr">
              <a:lnSpc>
                <a:spcPts val="6072"/>
              </a:lnSpc>
            </a:pPr>
            <a:r>
              <a:rPr lang="en-US" sz="4337">
                <a:solidFill>
                  <a:srgbClr val="FFFFFF"/>
                </a:solidFill>
                <a:latin typeface="Open Sans Extra Bold"/>
              </a:rPr>
              <a:t>Inventario</a:t>
            </a:r>
          </a:p>
        </p:txBody>
      </p:sp>
      <p:sp>
        <p:nvSpPr>
          <p:cNvPr name="TextBox 23" id="23"/>
          <p:cNvSpPr txBox="true"/>
          <p:nvPr/>
        </p:nvSpPr>
        <p:spPr>
          <a:xfrm rot="0">
            <a:off x="5963219" y="71042"/>
            <a:ext cx="6068634" cy="1517854"/>
          </a:xfrm>
          <a:prstGeom prst="rect">
            <a:avLst/>
          </a:prstGeom>
        </p:spPr>
        <p:txBody>
          <a:bodyPr anchor="t" rtlCol="false" tIns="0" lIns="0" bIns="0" rIns="0">
            <a:spAutoFit/>
          </a:bodyPr>
          <a:lstStyle/>
          <a:p>
            <a:pPr algn="ctr">
              <a:lnSpc>
                <a:spcPts val="6072"/>
              </a:lnSpc>
            </a:pPr>
            <a:r>
              <a:rPr lang="en-US" sz="4337">
                <a:solidFill>
                  <a:srgbClr val="FFFFFF"/>
                </a:solidFill>
                <a:latin typeface="Open Sans Extra Bold"/>
              </a:rPr>
              <a:t>Depto. Compra y Ventas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F57E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996" r="0" b="1996"/>
          <a:stretch>
            <a:fillRect/>
          </a:stretch>
        </p:blipFill>
        <p:spPr>
          <a:xfrm flipH="false" flipV="false" rot="0">
            <a:off x="10058400" y="-247650"/>
            <a:ext cx="8229600" cy="10534650"/>
          </a:xfrm>
          <a:prstGeom prst="rect">
            <a:avLst/>
          </a:prstGeom>
        </p:spPr>
      </p:pic>
      <p:sp>
        <p:nvSpPr>
          <p:cNvPr name="TextBox 3" id="3"/>
          <p:cNvSpPr txBox="true"/>
          <p:nvPr/>
        </p:nvSpPr>
        <p:spPr>
          <a:xfrm rot="0">
            <a:off x="885399" y="2882905"/>
            <a:ext cx="10290954" cy="3530596"/>
          </a:xfrm>
          <a:prstGeom prst="rect">
            <a:avLst/>
          </a:prstGeom>
        </p:spPr>
        <p:txBody>
          <a:bodyPr anchor="t" rtlCol="false" tIns="0" lIns="0" bIns="0" rIns="0">
            <a:spAutoFit/>
          </a:bodyPr>
          <a:lstStyle/>
          <a:p>
            <a:pPr>
              <a:lnSpc>
                <a:spcPts val="13749"/>
              </a:lnSpc>
            </a:pPr>
            <a:r>
              <a:rPr lang="en-US" sz="12499">
                <a:solidFill>
                  <a:srgbClr val="FFFFFF"/>
                </a:solidFill>
                <a:latin typeface="League Gothic"/>
              </a:rPr>
              <a:t>MODELADO DE INFORMACIÓN</a:t>
            </a:r>
          </a:p>
        </p:txBody>
      </p:sp>
      <p:sp>
        <p:nvSpPr>
          <p:cNvPr name="TextBox 4" id="4"/>
          <p:cNvSpPr txBox="true"/>
          <p:nvPr/>
        </p:nvSpPr>
        <p:spPr>
          <a:xfrm rot="0">
            <a:off x="1028700" y="6775657"/>
            <a:ext cx="7925167" cy="3042347"/>
          </a:xfrm>
          <a:prstGeom prst="rect">
            <a:avLst/>
          </a:prstGeom>
        </p:spPr>
        <p:txBody>
          <a:bodyPr anchor="t" rtlCol="false" tIns="0" lIns="0" bIns="0" rIns="0">
            <a:spAutoFit/>
          </a:bodyPr>
          <a:lstStyle/>
          <a:p>
            <a:pPr>
              <a:lnSpc>
                <a:spcPts val="3461"/>
              </a:lnSpc>
            </a:pPr>
            <a:r>
              <a:rPr lang="en-US" sz="2472">
                <a:solidFill>
                  <a:srgbClr val="FFFFFF"/>
                </a:solidFill>
                <a:latin typeface="Open Sans"/>
              </a:rPr>
              <a:t>Se basa en plantillas que modelan los datos que necesita cada módulo asociado a un área específica de la empresa, a partir de este punto se empieza las pruebas con datos en la empresa, el éxito de esta fase nos permite llegar a la fase cuatro que es la preparación final del proyecto.</a:t>
            </a:r>
          </a:p>
          <a:p>
            <a:pPr>
              <a:lnSpc>
                <a:spcPts val="3461"/>
              </a:lnSpc>
            </a:pPr>
          </a:p>
        </p:txBody>
      </p:sp>
      <p:grpSp>
        <p:nvGrpSpPr>
          <p:cNvPr name="Group 5" id="5"/>
          <p:cNvGrpSpPr/>
          <p:nvPr/>
        </p:nvGrpSpPr>
        <p:grpSpPr>
          <a:xfrm rot="0">
            <a:off x="7086600" y="-1382590"/>
            <a:ext cx="4822581" cy="4822581"/>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F57E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0940" t="0" r="10940" b="0"/>
          <a:stretch>
            <a:fillRect/>
          </a:stretch>
        </p:blipFill>
        <p:spPr>
          <a:xfrm flipH="false" flipV="false" rot="0">
            <a:off x="10058400" y="-247650"/>
            <a:ext cx="8229600" cy="10534650"/>
          </a:xfrm>
          <a:prstGeom prst="rect">
            <a:avLst/>
          </a:prstGeom>
        </p:spPr>
      </p:pic>
      <p:sp>
        <p:nvSpPr>
          <p:cNvPr name="TextBox 3" id="3"/>
          <p:cNvSpPr txBox="true"/>
          <p:nvPr/>
        </p:nvSpPr>
        <p:spPr>
          <a:xfrm rot="0">
            <a:off x="885399" y="4742475"/>
            <a:ext cx="8788175" cy="1376667"/>
          </a:xfrm>
          <a:prstGeom prst="rect">
            <a:avLst/>
          </a:prstGeom>
        </p:spPr>
        <p:txBody>
          <a:bodyPr anchor="t" rtlCol="false" tIns="0" lIns="0" bIns="0" rIns="0">
            <a:spAutoFit/>
          </a:bodyPr>
          <a:lstStyle/>
          <a:p>
            <a:pPr>
              <a:lnSpc>
                <a:spcPts val="9679"/>
              </a:lnSpc>
            </a:pPr>
            <a:r>
              <a:rPr lang="en-US" sz="12099">
                <a:solidFill>
                  <a:srgbClr val="FFFFFF"/>
                </a:solidFill>
                <a:latin typeface="League Gothic"/>
              </a:rPr>
              <a:t>PREPARACIÓN FINAL</a:t>
            </a:r>
          </a:p>
        </p:txBody>
      </p:sp>
      <p:sp>
        <p:nvSpPr>
          <p:cNvPr name="TextBox 4" id="4"/>
          <p:cNvSpPr txBox="true"/>
          <p:nvPr/>
        </p:nvSpPr>
        <p:spPr>
          <a:xfrm rot="0">
            <a:off x="1028700" y="6081042"/>
            <a:ext cx="8905421" cy="3918647"/>
          </a:xfrm>
          <a:prstGeom prst="rect">
            <a:avLst/>
          </a:prstGeom>
        </p:spPr>
        <p:txBody>
          <a:bodyPr anchor="t" rtlCol="false" tIns="0" lIns="0" bIns="0" rIns="0">
            <a:spAutoFit/>
          </a:bodyPr>
          <a:lstStyle/>
          <a:p>
            <a:pPr>
              <a:lnSpc>
                <a:spcPts val="3461"/>
              </a:lnSpc>
            </a:pPr>
            <a:r>
              <a:rPr lang="en-US" sz="2472">
                <a:solidFill>
                  <a:srgbClr val="FFFFFF"/>
                </a:solidFill>
                <a:latin typeface="Open Sans"/>
              </a:rPr>
              <a:t>Se centra en la culminación de la implementación de Odoo, se presenta el producto terminado, se realiza las pruebas para la puesta en marcha, se realiza las configuraciones finales para que el sistema se ajuste a las necesidades y objetivos establecidos por la empresa, además que se van culminando de resolver los problemas pendientes, y se lanza el </a:t>
            </a:r>
            <a:r>
              <a:rPr lang="en-US" sz="2472" u="sng">
                <a:solidFill>
                  <a:srgbClr val="FFFFFF"/>
                </a:solidFill>
                <a:latin typeface="Open Sans"/>
              </a:rPr>
              <a:t>Sistema de Gestión Empresarial Odoo</a:t>
            </a:r>
            <a:r>
              <a:rPr lang="en-US" sz="2472">
                <a:solidFill>
                  <a:srgbClr val="FFFFFF"/>
                </a:solidFill>
                <a:latin typeface="Open Sans"/>
              </a:rPr>
              <a:t> para la utilización de la empresa. </a:t>
            </a:r>
          </a:p>
          <a:p>
            <a:pPr>
              <a:lnSpc>
                <a:spcPts val="3461"/>
              </a:lnSpc>
            </a:pPr>
          </a:p>
        </p:txBody>
      </p:sp>
      <p:grpSp>
        <p:nvGrpSpPr>
          <p:cNvPr name="Group 5" id="5"/>
          <p:cNvGrpSpPr/>
          <p:nvPr/>
        </p:nvGrpSpPr>
        <p:grpSpPr>
          <a:xfrm rot="0">
            <a:off x="7086600" y="-1382590"/>
            <a:ext cx="4822581" cy="4822581"/>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F57E5"/>
        </a:solidFill>
      </p:bgPr>
    </p:bg>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4920201" y="3461083"/>
            <a:ext cx="10544717" cy="6460732"/>
          </a:xfrm>
          <a:prstGeom prst="rect">
            <a:avLst/>
          </a:prstGeom>
        </p:spPr>
      </p:pic>
      <p:sp>
        <p:nvSpPr>
          <p:cNvPr name="TextBox 5" id="5"/>
          <p:cNvSpPr txBox="true"/>
          <p:nvPr/>
        </p:nvSpPr>
        <p:spPr>
          <a:xfrm rot="0">
            <a:off x="2458721" y="370555"/>
            <a:ext cx="16758833" cy="2997573"/>
          </a:xfrm>
          <a:prstGeom prst="rect">
            <a:avLst/>
          </a:prstGeom>
        </p:spPr>
        <p:txBody>
          <a:bodyPr anchor="t" rtlCol="false" tIns="0" lIns="0" bIns="0" rIns="0">
            <a:spAutoFit/>
          </a:bodyPr>
          <a:lstStyle/>
          <a:p>
            <a:pPr algn="ctr">
              <a:lnSpc>
                <a:spcPts val="11986"/>
              </a:lnSpc>
              <a:spcBef>
                <a:spcPct val="0"/>
              </a:spcBef>
            </a:pPr>
            <a:r>
              <a:rPr lang="en-US" sz="9220">
                <a:solidFill>
                  <a:srgbClr val="FFFFFF"/>
                </a:solidFill>
                <a:latin typeface="League Gothic"/>
              </a:rPr>
              <a:t>ARQUITECTURA FINAL UTILIZADA PARA LA IMPLEMENTACIÓN DE ODOO </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007258" y="0"/>
            <a:ext cx="9280742" cy="10287000"/>
            <a:chOff x="0" y="0"/>
            <a:chExt cx="2490392" cy="2760411"/>
          </a:xfrm>
        </p:grpSpPr>
        <p:sp>
          <p:nvSpPr>
            <p:cNvPr name="Freeform 3" id="3"/>
            <p:cNvSpPr/>
            <p:nvPr/>
          </p:nvSpPr>
          <p:spPr>
            <a:xfrm>
              <a:off x="0" y="0"/>
              <a:ext cx="2490392" cy="2760411"/>
            </a:xfrm>
            <a:custGeom>
              <a:avLst/>
              <a:gdLst/>
              <a:ahLst/>
              <a:cxnLst/>
              <a:rect r="r" b="b" t="t" l="l"/>
              <a:pathLst>
                <a:path h="2760411" w="2490392">
                  <a:moveTo>
                    <a:pt x="0" y="0"/>
                  </a:moveTo>
                  <a:lnTo>
                    <a:pt x="2490392" y="0"/>
                  </a:lnTo>
                  <a:lnTo>
                    <a:pt x="2490392" y="2760411"/>
                  </a:lnTo>
                  <a:lnTo>
                    <a:pt x="0" y="2760411"/>
                  </a:lnTo>
                  <a:close/>
                </a:path>
              </a:pathLst>
            </a:custGeom>
            <a:solidFill>
              <a:srgbClr val="0A3DA2"/>
            </a:solidFill>
          </p:spPr>
        </p:sp>
      </p:grpSp>
      <p:sp>
        <p:nvSpPr>
          <p:cNvPr name="AutoShape 4" id="4"/>
          <p:cNvSpPr/>
          <p:nvPr/>
        </p:nvSpPr>
        <p:spPr>
          <a:xfrm rot="-5400000">
            <a:off x="6495955" y="4559703"/>
            <a:ext cx="6861120" cy="0"/>
          </a:xfrm>
          <a:prstGeom prst="line">
            <a:avLst/>
          </a:prstGeom>
          <a:ln cap="rnd" w="28575">
            <a:solidFill>
              <a:srgbClr val="EAD8D3"/>
            </a:solidFill>
            <a:prstDash val="solid"/>
            <a:headEnd type="none" len="sm" w="sm"/>
            <a:tailEnd type="none" len="sm" w="sm"/>
          </a:ln>
        </p:spPr>
      </p:sp>
      <p:grpSp>
        <p:nvGrpSpPr>
          <p:cNvPr name="Group 5" id="5"/>
          <p:cNvGrpSpPr/>
          <p:nvPr/>
        </p:nvGrpSpPr>
        <p:grpSpPr>
          <a:xfrm rot="0">
            <a:off x="9761293" y="1143430"/>
            <a:ext cx="330444" cy="330444"/>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sp>
        <p:nvSpPr>
          <p:cNvPr name="TextBox 7" id="7"/>
          <p:cNvSpPr txBox="true"/>
          <p:nvPr/>
        </p:nvSpPr>
        <p:spPr>
          <a:xfrm rot="0">
            <a:off x="1082091" y="4057068"/>
            <a:ext cx="6483229" cy="4147068"/>
          </a:xfrm>
          <a:prstGeom prst="rect">
            <a:avLst/>
          </a:prstGeom>
        </p:spPr>
        <p:txBody>
          <a:bodyPr anchor="t" rtlCol="false" tIns="0" lIns="0" bIns="0" rIns="0">
            <a:spAutoFit/>
          </a:bodyPr>
          <a:lstStyle/>
          <a:p>
            <a:pPr>
              <a:lnSpc>
                <a:spcPts val="9899"/>
              </a:lnSpc>
            </a:pPr>
            <a:r>
              <a:rPr lang="en-US" sz="9999">
                <a:solidFill>
                  <a:srgbClr val="4076E1"/>
                </a:solidFill>
                <a:latin typeface="League Gothic"/>
              </a:rPr>
              <a:t>MÓDULOS IMPLEMENTADOS</a:t>
            </a:r>
          </a:p>
          <a:p>
            <a:pPr>
              <a:lnSpc>
                <a:spcPts val="12295"/>
              </a:lnSpc>
            </a:pPr>
          </a:p>
        </p:txBody>
      </p:sp>
      <p:sp>
        <p:nvSpPr>
          <p:cNvPr name="TextBox 8" id="8"/>
          <p:cNvSpPr txBox="true"/>
          <p:nvPr/>
        </p:nvSpPr>
        <p:spPr>
          <a:xfrm rot="0">
            <a:off x="10776071" y="1200150"/>
            <a:ext cx="6483229" cy="558165"/>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a:rPr>
              <a:t>MANUFACTURA</a:t>
            </a:r>
          </a:p>
        </p:txBody>
      </p:sp>
      <p:sp>
        <p:nvSpPr>
          <p:cNvPr name="TextBox 9" id="9"/>
          <p:cNvSpPr txBox="true"/>
          <p:nvPr/>
        </p:nvSpPr>
        <p:spPr>
          <a:xfrm rot="0">
            <a:off x="10776071" y="3400065"/>
            <a:ext cx="6483229" cy="558165"/>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a:rPr>
              <a:t>CRM </a:t>
            </a:r>
          </a:p>
        </p:txBody>
      </p:sp>
      <p:sp>
        <p:nvSpPr>
          <p:cNvPr name="TextBox 10" id="10"/>
          <p:cNvSpPr txBox="true"/>
          <p:nvPr/>
        </p:nvSpPr>
        <p:spPr>
          <a:xfrm rot="0">
            <a:off x="10776071" y="5442096"/>
            <a:ext cx="6483229" cy="558165"/>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a:rPr>
              <a:t>COMPRAS Y VENTAS</a:t>
            </a:r>
          </a:p>
        </p:txBody>
      </p:sp>
      <p:sp>
        <p:nvSpPr>
          <p:cNvPr name="TextBox 11" id="11"/>
          <p:cNvSpPr txBox="true"/>
          <p:nvPr/>
        </p:nvSpPr>
        <p:spPr>
          <a:xfrm rot="0">
            <a:off x="10776071" y="7645971"/>
            <a:ext cx="6483229" cy="558165"/>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Bold"/>
              </a:rPr>
              <a:t>INVENTARIO</a:t>
            </a:r>
          </a:p>
        </p:txBody>
      </p:sp>
      <p:grpSp>
        <p:nvGrpSpPr>
          <p:cNvPr name="Group 12" id="12"/>
          <p:cNvGrpSpPr/>
          <p:nvPr/>
        </p:nvGrpSpPr>
        <p:grpSpPr>
          <a:xfrm rot="0">
            <a:off x="9747006" y="3428200"/>
            <a:ext cx="330444" cy="330444"/>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grpSp>
        <p:nvGrpSpPr>
          <p:cNvPr name="Group 14" id="14"/>
          <p:cNvGrpSpPr/>
          <p:nvPr/>
        </p:nvGrpSpPr>
        <p:grpSpPr>
          <a:xfrm rot="0">
            <a:off x="9747006" y="5470231"/>
            <a:ext cx="330444" cy="330444"/>
            <a:chOff x="0" y="0"/>
            <a:chExt cx="6350000" cy="6350000"/>
          </a:xfrm>
        </p:grpSpPr>
        <p:sp>
          <p:nvSpPr>
            <p:cNvPr name="Freeform 15" id="1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grpSp>
        <p:nvGrpSpPr>
          <p:cNvPr name="Group 16" id="16"/>
          <p:cNvGrpSpPr/>
          <p:nvPr/>
        </p:nvGrpSpPr>
        <p:grpSpPr>
          <a:xfrm rot="0">
            <a:off x="9775581" y="7674106"/>
            <a:ext cx="330444" cy="330444"/>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sp>
        <p:nvSpPr>
          <p:cNvPr name="TextBox 18" id="18"/>
          <p:cNvSpPr txBox="true"/>
          <p:nvPr/>
        </p:nvSpPr>
        <p:spPr>
          <a:xfrm rot="0">
            <a:off x="1028700" y="8864731"/>
            <a:ext cx="7140358" cy="396875"/>
          </a:xfrm>
          <a:prstGeom prst="rect">
            <a:avLst/>
          </a:prstGeom>
        </p:spPr>
        <p:txBody>
          <a:bodyPr anchor="t" rtlCol="false" tIns="0" lIns="0" bIns="0" rIns="0">
            <a:spAutoFit/>
          </a:bodyPr>
          <a:lstStyle/>
          <a:p>
            <a:pPr>
              <a:lnSpc>
                <a:spcPts val="2799"/>
              </a:lnSpc>
            </a:pPr>
            <a:r>
              <a:rPr lang="en-US" sz="3499">
                <a:solidFill>
                  <a:srgbClr val="2D2015"/>
                </a:solidFill>
                <a:latin typeface="League Gothic"/>
              </a:rPr>
              <a:t> </a:t>
            </a:r>
            <a:r>
              <a:rPr lang="en-US" sz="3499">
                <a:solidFill>
                  <a:srgbClr val="FFFFFF"/>
                </a:solidFill>
                <a:latin typeface="League Gothic"/>
              </a:rPr>
              <a:t>TE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F57E5"/>
        </a:solidFill>
      </p:bgPr>
    </p:bg>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4498673" y="2292873"/>
            <a:ext cx="11800256" cy="7381084"/>
          </a:xfrm>
          <a:prstGeom prst="rect">
            <a:avLst/>
          </a:prstGeom>
        </p:spPr>
      </p:pic>
      <p:sp>
        <p:nvSpPr>
          <p:cNvPr name="TextBox 5" id="5"/>
          <p:cNvSpPr txBox="true"/>
          <p:nvPr/>
        </p:nvSpPr>
        <p:spPr>
          <a:xfrm rot="0">
            <a:off x="2458721" y="370555"/>
            <a:ext cx="16758833" cy="1483098"/>
          </a:xfrm>
          <a:prstGeom prst="rect">
            <a:avLst/>
          </a:prstGeom>
        </p:spPr>
        <p:txBody>
          <a:bodyPr anchor="t" rtlCol="false" tIns="0" lIns="0" bIns="0" rIns="0">
            <a:spAutoFit/>
          </a:bodyPr>
          <a:lstStyle/>
          <a:p>
            <a:pPr algn="ctr">
              <a:lnSpc>
                <a:spcPts val="11986"/>
              </a:lnSpc>
              <a:spcBef>
                <a:spcPct val="0"/>
              </a:spcBef>
            </a:pPr>
            <a:r>
              <a:rPr lang="en-US" sz="9220">
                <a:solidFill>
                  <a:srgbClr val="FFFFFF"/>
                </a:solidFill>
                <a:latin typeface="League Gothic"/>
              </a:rPr>
              <a:t>MÓDULOS IMPLMENTADOS EN ODOO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F57E5"/>
        </a:solidFill>
      </p:bgPr>
    </p:bg>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8305628" y="585868"/>
            <a:ext cx="8769988" cy="9115263"/>
          </a:xfrm>
          <a:prstGeom prst="rect">
            <a:avLst/>
          </a:prstGeom>
        </p:spPr>
      </p:pic>
      <p:sp>
        <p:nvSpPr>
          <p:cNvPr name="TextBox 5" id="5"/>
          <p:cNvSpPr txBox="true"/>
          <p:nvPr/>
        </p:nvSpPr>
        <p:spPr>
          <a:xfrm rot="0">
            <a:off x="1028700" y="2508528"/>
            <a:ext cx="6099951" cy="7306682"/>
          </a:xfrm>
          <a:prstGeom prst="rect">
            <a:avLst/>
          </a:prstGeom>
        </p:spPr>
        <p:txBody>
          <a:bodyPr anchor="t" rtlCol="false" tIns="0" lIns="0" bIns="0" rIns="0">
            <a:spAutoFit/>
          </a:bodyPr>
          <a:lstStyle/>
          <a:p>
            <a:pPr algn="ctr">
              <a:lnSpc>
                <a:spcPts val="11596"/>
              </a:lnSpc>
            </a:pPr>
            <a:r>
              <a:rPr lang="en-US" sz="8920">
                <a:solidFill>
                  <a:srgbClr val="FFFFFF"/>
                </a:solidFill>
                <a:latin typeface="League Gothic"/>
              </a:rPr>
              <a:t> </a:t>
            </a:r>
          </a:p>
          <a:p>
            <a:pPr algn="ctr">
              <a:lnSpc>
                <a:spcPts val="11596"/>
              </a:lnSpc>
            </a:pPr>
            <a:r>
              <a:rPr lang="en-US" sz="8920">
                <a:solidFill>
                  <a:srgbClr val="FFFFFF"/>
                </a:solidFill>
                <a:latin typeface="League Gothic Bold"/>
              </a:rPr>
              <a:t>Diagrama de la Empresa asociado a Odoo</a:t>
            </a:r>
            <a:r>
              <a:rPr lang="en-US" sz="8920">
                <a:solidFill>
                  <a:srgbClr val="FFFFFF"/>
                </a:solidFill>
                <a:latin typeface="League Gothic"/>
              </a:rPr>
              <a:t> </a:t>
            </a:r>
          </a:p>
          <a:p>
            <a:pPr algn="ctr">
              <a:lnSpc>
                <a:spcPts val="11596"/>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412193" y="475704"/>
            <a:ext cx="4228763" cy="6343145"/>
          </a:xfrm>
          <a:prstGeom prst="rect">
            <a:avLst/>
          </a:prstGeom>
        </p:spPr>
      </p:pic>
      <p:sp>
        <p:nvSpPr>
          <p:cNvPr name="TextBox 3" id="3"/>
          <p:cNvSpPr txBox="true"/>
          <p:nvPr/>
        </p:nvSpPr>
        <p:spPr>
          <a:xfrm rot="0">
            <a:off x="1415080" y="962025"/>
            <a:ext cx="10826629" cy="1130300"/>
          </a:xfrm>
          <a:prstGeom prst="rect">
            <a:avLst/>
          </a:prstGeom>
        </p:spPr>
        <p:txBody>
          <a:bodyPr anchor="t" rtlCol="false" tIns="0" lIns="0" bIns="0" rIns="0">
            <a:spAutoFit/>
          </a:bodyPr>
          <a:lstStyle/>
          <a:p>
            <a:pPr>
              <a:lnSpc>
                <a:spcPts val="9099"/>
              </a:lnSpc>
            </a:pPr>
            <a:r>
              <a:rPr lang="en-US" sz="6999">
                <a:solidFill>
                  <a:srgbClr val="0A3DA2"/>
                </a:solidFill>
                <a:latin typeface="League Gothic"/>
              </a:rPr>
              <a:t>PROYECTO LA BICICLETA, S.A.</a:t>
            </a:r>
          </a:p>
        </p:txBody>
      </p:sp>
      <p:sp>
        <p:nvSpPr>
          <p:cNvPr name="TextBox 4" id="4"/>
          <p:cNvSpPr txBox="true"/>
          <p:nvPr/>
        </p:nvSpPr>
        <p:spPr>
          <a:xfrm rot="0">
            <a:off x="1415080" y="4885868"/>
            <a:ext cx="11257742" cy="4105910"/>
          </a:xfrm>
          <a:prstGeom prst="rect">
            <a:avLst/>
          </a:prstGeom>
        </p:spPr>
        <p:txBody>
          <a:bodyPr anchor="t" rtlCol="false" tIns="0" lIns="0" bIns="0" rIns="0">
            <a:spAutoFit/>
          </a:bodyPr>
          <a:lstStyle/>
          <a:p>
            <a:pPr marL="561341" indent="-280670" lvl="1">
              <a:lnSpc>
                <a:spcPts val="3640"/>
              </a:lnSpc>
              <a:buFont typeface="Arial"/>
              <a:buChar char="•"/>
            </a:pPr>
            <a:r>
              <a:rPr lang="en-US" sz="2600">
                <a:solidFill>
                  <a:srgbClr val="0A3DA2"/>
                </a:solidFill>
                <a:latin typeface="Open Sans"/>
              </a:rPr>
              <a:t>Eficiencia en los procesos y las actividades para un mejor funcionamiento de la empresa.</a:t>
            </a:r>
          </a:p>
          <a:p>
            <a:pPr marL="561341" indent="-280670" lvl="1">
              <a:lnSpc>
                <a:spcPts val="3640"/>
              </a:lnSpc>
              <a:buFont typeface="Arial"/>
              <a:buChar char="•"/>
            </a:pPr>
            <a:r>
              <a:rPr lang="en-US" sz="2600">
                <a:solidFill>
                  <a:srgbClr val="0A3DA2"/>
                </a:solidFill>
                <a:latin typeface="Open Sans"/>
              </a:rPr>
              <a:t>Gestión y procesamiento automatizado de la información de la empresa en el que se respeta la integridad, disponibilidad y confidencialidad de los datos.</a:t>
            </a:r>
          </a:p>
          <a:p>
            <a:pPr marL="561341" indent="-280670" lvl="1">
              <a:lnSpc>
                <a:spcPts val="3640"/>
              </a:lnSpc>
              <a:buFont typeface="Arial"/>
              <a:buChar char="•"/>
            </a:pPr>
            <a:r>
              <a:rPr lang="en-US" sz="2600">
                <a:solidFill>
                  <a:srgbClr val="0A3DA2"/>
                </a:solidFill>
                <a:latin typeface="Open Sans"/>
              </a:rPr>
              <a:t>Eficaz gestión y cohesión entre las áreas de la empresa.</a:t>
            </a:r>
          </a:p>
          <a:p>
            <a:pPr marL="561341" indent="-280670" lvl="1">
              <a:lnSpc>
                <a:spcPts val="3640"/>
              </a:lnSpc>
              <a:buFont typeface="Arial"/>
              <a:buChar char="•"/>
            </a:pPr>
            <a:r>
              <a:rPr lang="en-US" sz="2600">
                <a:solidFill>
                  <a:srgbClr val="0A3DA2"/>
                </a:solidFill>
                <a:latin typeface="Open Sans"/>
              </a:rPr>
              <a:t>Procesos y decisiones estratégicas respaldadas por un Sistema de apoyo a la toma de decisiones.</a:t>
            </a:r>
          </a:p>
          <a:p>
            <a:pPr algn="just">
              <a:lnSpc>
                <a:spcPts val="3640"/>
              </a:lnSpc>
            </a:pPr>
          </a:p>
        </p:txBody>
      </p:sp>
      <p:sp>
        <p:nvSpPr>
          <p:cNvPr name="TextBox 5" id="5"/>
          <p:cNvSpPr txBox="true"/>
          <p:nvPr/>
        </p:nvSpPr>
        <p:spPr>
          <a:xfrm rot="0">
            <a:off x="1415080" y="2787446"/>
            <a:ext cx="11257742" cy="1008380"/>
          </a:xfrm>
          <a:prstGeom prst="rect">
            <a:avLst/>
          </a:prstGeom>
        </p:spPr>
        <p:txBody>
          <a:bodyPr anchor="t" rtlCol="false" tIns="0" lIns="0" bIns="0" rIns="0">
            <a:spAutoFit/>
          </a:bodyPr>
          <a:lstStyle/>
          <a:p>
            <a:pPr>
              <a:lnSpc>
                <a:spcPts val="4029"/>
              </a:lnSpc>
              <a:spcBef>
                <a:spcPct val="0"/>
              </a:spcBef>
            </a:pPr>
            <a:r>
              <a:rPr lang="en-US" sz="3099">
                <a:solidFill>
                  <a:srgbClr val="2D2015"/>
                </a:solidFill>
                <a:latin typeface="League Gothic"/>
              </a:rPr>
              <a:t>IMPLEMENTACIÓN DE UN SISTEMA ERP ODOO PARA LA EMPRESA LA BICICLETA, S.A. QUE APOYE Y GESTIONE LAS ACTIVIDADES DE LA ORGANIZACIÓN. </a:t>
            </a:r>
          </a:p>
        </p:txBody>
      </p:sp>
      <p:grpSp>
        <p:nvGrpSpPr>
          <p:cNvPr name="Group 6" id="6"/>
          <p:cNvGrpSpPr/>
          <p:nvPr/>
        </p:nvGrpSpPr>
        <p:grpSpPr>
          <a:xfrm rot="0">
            <a:off x="15367887" y="7366887"/>
            <a:ext cx="5840225" cy="5840225"/>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pic>
        <p:nvPicPr>
          <p:cNvPr name="Picture 8" id="8"/>
          <p:cNvPicPr>
            <a:picLocks noChangeAspect="true"/>
          </p:cNvPicPr>
          <p:nvPr/>
        </p:nvPicPr>
        <p:blipFill>
          <a:blip r:embed="rId3"/>
          <a:srcRect l="0" t="0" r="0" b="0"/>
          <a:stretch>
            <a:fillRect/>
          </a:stretch>
        </p:blipFill>
        <p:spPr>
          <a:xfrm flipH="false" flipV="false" rot="0">
            <a:off x="10097734" y="860743"/>
            <a:ext cx="2143975" cy="1399539"/>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F57E5"/>
        </a:solidFill>
      </p:bgPr>
    </p:bg>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6423092" y="873412"/>
            <a:ext cx="10292714" cy="8281494"/>
          </a:xfrm>
          <a:prstGeom prst="rect">
            <a:avLst/>
          </a:prstGeom>
        </p:spPr>
      </p:pic>
      <p:sp>
        <p:nvSpPr>
          <p:cNvPr name="TextBox 5" id="5"/>
          <p:cNvSpPr txBox="true"/>
          <p:nvPr/>
        </p:nvSpPr>
        <p:spPr>
          <a:xfrm rot="0">
            <a:off x="811804" y="4219473"/>
            <a:ext cx="4487462" cy="4774778"/>
          </a:xfrm>
          <a:prstGeom prst="rect">
            <a:avLst/>
          </a:prstGeom>
        </p:spPr>
        <p:txBody>
          <a:bodyPr anchor="t" rtlCol="false" tIns="0" lIns="0" bIns="0" rIns="0">
            <a:spAutoFit/>
          </a:bodyPr>
          <a:lstStyle/>
          <a:p>
            <a:pPr algn="ctr">
              <a:lnSpc>
                <a:spcPts val="9468"/>
              </a:lnSpc>
            </a:pPr>
            <a:r>
              <a:rPr lang="en-US" sz="7283">
                <a:solidFill>
                  <a:srgbClr val="FFFFFF"/>
                </a:solidFill>
                <a:latin typeface="League Gothic"/>
              </a:rPr>
              <a:t> </a:t>
            </a:r>
          </a:p>
          <a:p>
            <a:pPr algn="ctr">
              <a:lnSpc>
                <a:spcPts val="9468"/>
              </a:lnSpc>
            </a:pPr>
            <a:r>
              <a:rPr lang="en-US" sz="7283">
                <a:solidFill>
                  <a:srgbClr val="FFFFFF"/>
                </a:solidFill>
                <a:latin typeface="League Gothic Bold"/>
              </a:rPr>
              <a:t>MAPA DE PROCESOS ODOO</a:t>
            </a:r>
          </a:p>
          <a:p>
            <a:pPr algn="ctr">
              <a:lnSpc>
                <a:spcPts val="9468"/>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F57E5"/>
        </a:solidFill>
      </p:bgPr>
    </p:bg>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393"/>
          <a:stretch>
            <a:fillRect/>
          </a:stretch>
        </p:blipFill>
        <p:spPr>
          <a:xfrm flipH="false" flipV="false" rot="0">
            <a:off x="6837747" y="566459"/>
            <a:ext cx="9764376" cy="9417456"/>
          </a:xfrm>
          <a:prstGeom prst="rect">
            <a:avLst/>
          </a:prstGeom>
        </p:spPr>
      </p:pic>
      <p:sp>
        <p:nvSpPr>
          <p:cNvPr name="TextBox 5" id="5"/>
          <p:cNvSpPr txBox="true"/>
          <p:nvPr/>
        </p:nvSpPr>
        <p:spPr>
          <a:xfrm rot="0">
            <a:off x="811804" y="4219473"/>
            <a:ext cx="4487462" cy="4774778"/>
          </a:xfrm>
          <a:prstGeom prst="rect">
            <a:avLst/>
          </a:prstGeom>
        </p:spPr>
        <p:txBody>
          <a:bodyPr anchor="t" rtlCol="false" tIns="0" lIns="0" bIns="0" rIns="0">
            <a:spAutoFit/>
          </a:bodyPr>
          <a:lstStyle/>
          <a:p>
            <a:pPr algn="ctr">
              <a:lnSpc>
                <a:spcPts val="9468"/>
              </a:lnSpc>
            </a:pPr>
            <a:r>
              <a:rPr lang="en-US" sz="7283">
                <a:solidFill>
                  <a:srgbClr val="FFFFFF"/>
                </a:solidFill>
                <a:latin typeface="League Gothic"/>
              </a:rPr>
              <a:t> </a:t>
            </a:r>
          </a:p>
          <a:p>
            <a:pPr algn="ctr">
              <a:lnSpc>
                <a:spcPts val="9468"/>
              </a:lnSpc>
            </a:pPr>
            <a:r>
              <a:rPr lang="en-US" sz="7283">
                <a:solidFill>
                  <a:srgbClr val="FFFFFF"/>
                </a:solidFill>
                <a:latin typeface="League Gothic Bold"/>
              </a:rPr>
              <a:t>MAPA DE PROCESOS ODOO</a:t>
            </a:r>
          </a:p>
          <a:p>
            <a:pPr algn="ctr">
              <a:lnSpc>
                <a:spcPts val="9468"/>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007258" y="0"/>
            <a:ext cx="9280742" cy="10287000"/>
            <a:chOff x="0" y="0"/>
            <a:chExt cx="2490392" cy="2760411"/>
          </a:xfrm>
        </p:grpSpPr>
        <p:sp>
          <p:nvSpPr>
            <p:cNvPr name="Freeform 3" id="3"/>
            <p:cNvSpPr/>
            <p:nvPr/>
          </p:nvSpPr>
          <p:spPr>
            <a:xfrm>
              <a:off x="0" y="0"/>
              <a:ext cx="2490392" cy="2760411"/>
            </a:xfrm>
            <a:custGeom>
              <a:avLst/>
              <a:gdLst/>
              <a:ahLst/>
              <a:cxnLst/>
              <a:rect r="r" b="b" t="t" l="l"/>
              <a:pathLst>
                <a:path h="2760411" w="2490392">
                  <a:moveTo>
                    <a:pt x="0" y="0"/>
                  </a:moveTo>
                  <a:lnTo>
                    <a:pt x="2490392" y="0"/>
                  </a:lnTo>
                  <a:lnTo>
                    <a:pt x="2490392" y="2760411"/>
                  </a:lnTo>
                  <a:lnTo>
                    <a:pt x="0" y="2760411"/>
                  </a:lnTo>
                  <a:close/>
                </a:path>
              </a:pathLst>
            </a:custGeom>
            <a:solidFill>
              <a:srgbClr val="2D2015"/>
            </a:solidFill>
          </p:spPr>
        </p:sp>
      </p:grpSp>
      <p:sp>
        <p:nvSpPr>
          <p:cNvPr name="AutoShape 4" id="4"/>
          <p:cNvSpPr/>
          <p:nvPr/>
        </p:nvSpPr>
        <p:spPr>
          <a:xfrm rot="-5400000">
            <a:off x="6495955" y="4559703"/>
            <a:ext cx="6861120" cy="0"/>
          </a:xfrm>
          <a:prstGeom prst="line">
            <a:avLst/>
          </a:prstGeom>
          <a:ln cap="rnd" w="28575">
            <a:solidFill>
              <a:srgbClr val="EAD8D3"/>
            </a:solidFill>
            <a:prstDash val="solid"/>
            <a:headEnd type="none" len="sm" w="sm"/>
            <a:tailEnd type="none" len="sm" w="sm"/>
          </a:ln>
        </p:spPr>
      </p:sp>
      <p:grpSp>
        <p:nvGrpSpPr>
          <p:cNvPr name="Group 5" id="5"/>
          <p:cNvGrpSpPr/>
          <p:nvPr/>
        </p:nvGrpSpPr>
        <p:grpSpPr>
          <a:xfrm rot="0">
            <a:off x="9761293" y="1143430"/>
            <a:ext cx="330444" cy="330444"/>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sp>
        <p:nvSpPr>
          <p:cNvPr name="TextBox 7" id="7"/>
          <p:cNvSpPr txBox="true"/>
          <p:nvPr/>
        </p:nvSpPr>
        <p:spPr>
          <a:xfrm rot="0">
            <a:off x="1028700" y="3371490"/>
            <a:ext cx="7140358" cy="4392908"/>
          </a:xfrm>
          <a:prstGeom prst="rect">
            <a:avLst/>
          </a:prstGeom>
        </p:spPr>
        <p:txBody>
          <a:bodyPr anchor="t" rtlCol="false" tIns="0" lIns="0" bIns="0" rIns="0">
            <a:spAutoFit/>
          </a:bodyPr>
          <a:lstStyle/>
          <a:p>
            <a:pPr>
              <a:lnSpc>
                <a:spcPts val="11469"/>
              </a:lnSpc>
            </a:pPr>
            <a:r>
              <a:rPr lang="en-US" sz="10820">
                <a:solidFill>
                  <a:srgbClr val="0F57E5"/>
                </a:solidFill>
                <a:latin typeface="League Gothic"/>
              </a:rPr>
              <a:t>FASE 5: PUESTA EN MARCHA Y SOPORTE</a:t>
            </a:r>
          </a:p>
        </p:txBody>
      </p:sp>
      <p:sp>
        <p:nvSpPr>
          <p:cNvPr name="TextBox 8" id="8"/>
          <p:cNvSpPr txBox="true"/>
          <p:nvPr/>
        </p:nvSpPr>
        <p:spPr>
          <a:xfrm rot="0">
            <a:off x="10776071" y="1200150"/>
            <a:ext cx="6483229" cy="558165"/>
          </a:xfrm>
          <a:prstGeom prst="rect">
            <a:avLst/>
          </a:prstGeom>
        </p:spPr>
        <p:txBody>
          <a:bodyPr anchor="t" rtlCol="false" tIns="0" lIns="0" bIns="0" rIns="0">
            <a:spAutoFit/>
          </a:bodyPr>
          <a:lstStyle/>
          <a:p>
            <a:pPr algn="just">
              <a:lnSpc>
                <a:spcPts val="3840"/>
              </a:lnSpc>
            </a:pPr>
            <a:r>
              <a:rPr lang="en-US" sz="4800">
                <a:solidFill>
                  <a:srgbClr val="EAD8D3"/>
                </a:solidFill>
                <a:latin typeface="League Gothic"/>
              </a:rPr>
              <a:t>CAPACITACIÓN</a:t>
            </a:r>
          </a:p>
        </p:txBody>
      </p:sp>
      <p:sp>
        <p:nvSpPr>
          <p:cNvPr name="TextBox 9" id="9"/>
          <p:cNvSpPr txBox="true"/>
          <p:nvPr/>
        </p:nvSpPr>
        <p:spPr>
          <a:xfrm rot="0">
            <a:off x="10776071" y="3400065"/>
            <a:ext cx="6483229" cy="558165"/>
          </a:xfrm>
          <a:prstGeom prst="rect">
            <a:avLst/>
          </a:prstGeom>
        </p:spPr>
        <p:txBody>
          <a:bodyPr anchor="t" rtlCol="false" tIns="0" lIns="0" bIns="0" rIns="0">
            <a:spAutoFit/>
          </a:bodyPr>
          <a:lstStyle/>
          <a:p>
            <a:pPr algn="just">
              <a:lnSpc>
                <a:spcPts val="3840"/>
              </a:lnSpc>
            </a:pPr>
            <a:r>
              <a:rPr lang="en-US" sz="4800">
                <a:solidFill>
                  <a:srgbClr val="EAD8D3"/>
                </a:solidFill>
                <a:latin typeface="League Gothic"/>
              </a:rPr>
              <a:t>SOPORTE</a:t>
            </a:r>
          </a:p>
        </p:txBody>
      </p:sp>
      <p:sp>
        <p:nvSpPr>
          <p:cNvPr name="TextBox 10" id="10"/>
          <p:cNvSpPr txBox="true"/>
          <p:nvPr/>
        </p:nvSpPr>
        <p:spPr>
          <a:xfrm rot="0">
            <a:off x="10776071" y="1935672"/>
            <a:ext cx="6272213" cy="851597"/>
          </a:xfrm>
          <a:prstGeom prst="rect">
            <a:avLst/>
          </a:prstGeom>
        </p:spPr>
        <p:txBody>
          <a:bodyPr anchor="t" rtlCol="false" tIns="0" lIns="0" bIns="0" rIns="0">
            <a:spAutoFit/>
          </a:bodyPr>
          <a:lstStyle/>
          <a:p>
            <a:pPr>
              <a:lnSpc>
                <a:spcPts val="3461"/>
              </a:lnSpc>
            </a:pPr>
            <a:r>
              <a:rPr lang="en-US" sz="2472">
                <a:solidFill>
                  <a:srgbClr val="EAD8D3"/>
                </a:solidFill>
                <a:latin typeface="Open Sans"/>
              </a:rPr>
              <a:t>Una semana de capacitación, antes de haber implementado el sistema</a:t>
            </a:r>
          </a:p>
        </p:txBody>
      </p:sp>
      <p:sp>
        <p:nvSpPr>
          <p:cNvPr name="TextBox 11" id="11"/>
          <p:cNvSpPr txBox="true"/>
          <p:nvPr/>
        </p:nvSpPr>
        <p:spPr>
          <a:xfrm rot="0">
            <a:off x="10776071" y="3949782"/>
            <a:ext cx="6272213" cy="851597"/>
          </a:xfrm>
          <a:prstGeom prst="rect">
            <a:avLst/>
          </a:prstGeom>
        </p:spPr>
        <p:txBody>
          <a:bodyPr anchor="t" rtlCol="false" tIns="0" lIns="0" bIns="0" rIns="0">
            <a:spAutoFit/>
          </a:bodyPr>
          <a:lstStyle/>
          <a:p>
            <a:pPr>
              <a:lnSpc>
                <a:spcPts val="3461"/>
              </a:lnSpc>
            </a:pPr>
            <a:r>
              <a:rPr lang="en-US" sz="2472">
                <a:solidFill>
                  <a:srgbClr val="EAD8D3"/>
                </a:solidFill>
                <a:latin typeface="Open Sans"/>
              </a:rPr>
              <a:t>Por medio de solicitudes con un tiempo maximo de respuesta de 24h</a:t>
            </a:r>
          </a:p>
        </p:txBody>
      </p:sp>
      <p:sp>
        <p:nvSpPr>
          <p:cNvPr name="TextBox 12" id="12"/>
          <p:cNvSpPr txBox="true"/>
          <p:nvPr/>
        </p:nvSpPr>
        <p:spPr>
          <a:xfrm rot="0">
            <a:off x="10776071" y="5442096"/>
            <a:ext cx="6483229" cy="558165"/>
          </a:xfrm>
          <a:prstGeom prst="rect">
            <a:avLst/>
          </a:prstGeom>
        </p:spPr>
        <p:txBody>
          <a:bodyPr anchor="t" rtlCol="false" tIns="0" lIns="0" bIns="0" rIns="0">
            <a:spAutoFit/>
          </a:bodyPr>
          <a:lstStyle/>
          <a:p>
            <a:pPr algn="just">
              <a:lnSpc>
                <a:spcPts val="3840"/>
              </a:lnSpc>
            </a:pPr>
            <a:r>
              <a:rPr lang="en-US" sz="4800">
                <a:solidFill>
                  <a:srgbClr val="EAD8D3"/>
                </a:solidFill>
                <a:latin typeface="League Gothic"/>
              </a:rPr>
              <a:t>MANTENIMIENTO</a:t>
            </a:r>
          </a:p>
        </p:txBody>
      </p:sp>
      <p:sp>
        <p:nvSpPr>
          <p:cNvPr name="TextBox 13" id="13"/>
          <p:cNvSpPr txBox="true"/>
          <p:nvPr/>
        </p:nvSpPr>
        <p:spPr>
          <a:xfrm rot="0">
            <a:off x="10776071" y="7645971"/>
            <a:ext cx="6483229" cy="558165"/>
          </a:xfrm>
          <a:prstGeom prst="rect">
            <a:avLst/>
          </a:prstGeom>
        </p:spPr>
        <p:txBody>
          <a:bodyPr anchor="t" rtlCol="false" tIns="0" lIns="0" bIns="0" rIns="0">
            <a:spAutoFit/>
          </a:bodyPr>
          <a:lstStyle/>
          <a:p>
            <a:pPr algn="just">
              <a:lnSpc>
                <a:spcPts val="3840"/>
              </a:lnSpc>
            </a:pPr>
            <a:r>
              <a:rPr lang="en-US" sz="4800">
                <a:solidFill>
                  <a:srgbClr val="EAD8D3"/>
                </a:solidFill>
                <a:latin typeface="League Gothic"/>
              </a:rPr>
              <a:t>ESTABILIZACIÓN</a:t>
            </a:r>
          </a:p>
        </p:txBody>
      </p:sp>
      <p:sp>
        <p:nvSpPr>
          <p:cNvPr name="TextBox 14" id="14"/>
          <p:cNvSpPr txBox="true"/>
          <p:nvPr/>
        </p:nvSpPr>
        <p:spPr>
          <a:xfrm rot="0">
            <a:off x="10776071" y="5962161"/>
            <a:ext cx="6272213" cy="851597"/>
          </a:xfrm>
          <a:prstGeom prst="rect">
            <a:avLst/>
          </a:prstGeom>
        </p:spPr>
        <p:txBody>
          <a:bodyPr anchor="t" rtlCol="false" tIns="0" lIns="0" bIns="0" rIns="0">
            <a:spAutoFit/>
          </a:bodyPr>
          <a:lstStyle/>
          <a:p>
            <a:pPr>
              <a:lnSpc>
                <a:spcPts val="3461"/>
              </a:lnSpc>
            </a:pPr>
            <a:r>
              <a:rPr lang="en-US" sz="2472">
                <a:solidFill>
                  <a:srgbClr val="EAD8D3"/>
                </a:solidFill>
                <a:latin typeface="Open Sans"/>
              </a:rPr>
              <a:t>A cada actualización o nuevas configuraciónes</a:t>
            </a:r>
          </a:p>
        </p:txBody>
      </p:sp>
      <p:grpSp>
        <p:nvGrpSpPr>
          <p:cNvPr name="Group 15" id="15"/>
          <p:cNvGrpSpPr/>
          <p:nvPr/>
        </p:nvGrpSpPr>
        <p:grpSpPr>
          <a:xfrm rot="0">
            <a:off x="9747006" y="3428200"/>
            <a:ext cx="330444" cy="330444"/>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grpSp>
        <p:nvGrpSpPr>
          <p:cNvPr name="Group 17" id="17"/>
          <p:cNvGrpSpPr/>
          <p:nvPr/>
        </p:nvGrpSpPr>
        <p:grpSpPr>
          <a:xfrm rot="0">
            <a:off x="9747006" y="5470231"/>
            <a:ext cx="330444" cy="330444"/>
            <a:chOff x="0" y="0"/>
            <a:chExt cx="6350000" cy="6350000"/>
          </a:xfrm>
        </p:grpSpPr>
        <p:sp>
          <p:nvSpPr>
            <p:cNvPr name="Freeform 18" id="1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grpSp>
        <p:nvGrpSpPr>
          <p:cNvPr name="Group 19" id="19"/>
          <p:cNvGrpSpPr/>
          <p:nvPr/>
        </p:nvGrpSpPr>
        <p:grpSpPr>
          <a:xfrm rot="0">
            <a:off x="9775581" y="7674106"/>
            <a:ext cx="330444" cy="330444"/>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6526706" y="2383852"/>
            <a:ext cx="10732594" cy="2105762"/>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6526706" y="5825066"/>
            <a:ext cx="10732594" cy="1630268"/>
          </a:xfrm>
          <a:prstGeom prst="rect">
            <a:avLst/>
          </a:prstGeom>
        </p:spPr>
      </p:pic>
      <p:sp>
        <p:nvSpPr>
          <p:cNvPr name="TextBox 6" id="6"/>
          <p:cNvSpPr txBox="true"/>
          <p:nvPr/>
        </p:nvSpPr>
        <p:spPr>
          <a:xfrm rot="0">
            <a:off x="811804" y="4219473"/>
            <a:ext cx="4729366" cy="4774778"/>
          </a:xfrm>
          <a:prstGeom prst="rect">
            <a:avLst/>
          </a:prstGeom>
        </p:spPr>
        <p:txBody>
          <a:bodyPr anchor="t" rtlCol="false" tIns="0" lIns="0" bIns="0" rIns="0">
            <a:spAutoFit/>
          </a:bodyPr>
          <a:lstStyle/>
          <a:p>
            <a:pPr algn="ctr">
              <a:lnSpc>
                <a:spcPts val="9468"/>
              </a:lnSpc>
            </a:pPr>
            <a:r>
              <a:rPr lang="en-US" sz="7283">
                <a:solidFill>
                  <a:srgbClr val="FFFFFF"/>
                </a:solidFill>
                <a:latin typeface="League Gothic"/>
              </a:rPr>
              <a:t> </a:t>
            </a:r>
          </a:p>
          <a:p>
            <a:pPr algn="ctr">
              <a:lnSpc>
                <a:spcPts val="9468"/>
              </a:lnSpc>
            </a:pPr>
            <a:r>
              <a:rPr lang="en-US" sz="7283">
                <a:solidFill>
                  <a:srgbClr val="FFFFFF"/>
                </a:solidFill>
                <a:latin typeface="League Gothic Bold"/>
              </a:rPr>
              <a:t>CALENDARIO DE LA  CAPACITACIÓN</a:t>
            </a:r>
          </a:p>
          <a:p>
            <a:pPr algn="ctr">
              <a:lnSpc>
                <a:spcPts val="9468"/>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F57E5"/>
        </a:solidFill>
      </p:bgPr>
    </p:bg>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609302" y="3795826"/>
            <a:ext cx="4114800" cy="411480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855616" y="3272187"/>
            <a:ext cx="2319907" cy="3003116"/>
          </a:xfrm>
          <a:prstGeom prst="rect">
            <a:avLst/>
          </a:prstGeom>
        </p:spPr>
      </p:pic>
      <p:sp>
        <p:nvSpPr>
          <p:cNvPr name="TextBox 6" id="6"/>
          <p:cNvSpPr txBox="true"/>
          <p:nvPr/>
        </p:nvSpPr>
        <p:spPr>
          <a:xfrm rot="0">
            <a:off x="811804" y="4219473"/>
            <a:ext cx="4487462" cy="4774778"/>
          </a:xfrm>
          <a:prstGeom prst="rect">
            <a:avLst/>
          </a:prstGeom>
        </p:spPr>
        <p:txBody>
          <a:bodyPr anchor="t" rtlCol="false" tIns="0" lIns="0" bIns="0" rIns="0">
            <a:spAutoFit/>
          </a:bodyPr>
          <a:lstStyle/>
          <a:p>
            <a:pPr algn="ctr">
              <a:lnSpc>
                <a:spcPts val="9468"/>
              </a:lnSpc>
            </a:pPr>
            <a:r>
              <a:rPr lang="en-US" sz="7283">
                <a:solidFill>
                  <a:srgbClr val="FFFFFF"/>
                </a:solidFill>
                <a:latin typeface="League Gothic"/>
              </a:rPr>
              <a:t> </a:t>
            </a:r>
          </a:p>
          <a:p>
            <a:pPr algn="ctr">
              <a:lnSpc>
                <a:spcPts val="9468"/>
              </a:lnSpc>
            </a:pPr>
            <a:r>
              <a:rPr lang="en-US" sz="7283">
                <a:solidFill>
                  <a:srgbClr val="FFFFFF"/>
                </a:solidFill>
                <a:latin typeface="League Gothic Bold"/>
              </a:rPr>
              <a:t>SOPORTE A LA OPERACIÓN</a:t>
            </a:r>
          </a:p>
          <a:p>
            <a:pPr algn="ctr">
              <a:lnSpc>
                <a:spcPts val="9468"/>
              </a:lnSpc>
              <a:spcBef>
                <a:spcPct val="0"/>
              </a:spcBef>
            </a:pPr>
          </a:p>
        </p:txBody>
      </p:sp>
      <p:sp>
        <p:nvSpPr>
          <p:cNvPr name="TextBox 7" id="7"/>
          <p:cNvSpPr txBox="true"/>
          <p:nvPr/>
        </p:nvSpPr>
        <p:spPr>
          <a:xfrm rot="0">
            <a:off x="8839090" y="2147540"/>
            <a:ext cx="10033052" cy="578547"/>
          </a:xfrm>
          <a:prstGeom prst="rect">
            <a:avLst/>
          </a:prstGeom>
        </p:spPr>
        <p:txBody>
          <a:bodyPr anchor="t" rtlCol="false" tIns="0" lIns="0" bIns="0" rIns="0">
            <a:spAutoFit/>
          </a:bodyPr>
          <a:lstStyle/>
          <a:p>
            <a:pPr>
              <a:lnSpc>
                <a:spcPts val="4861"/>
              </a:lnSpc>
            </a:pPr>
            <a:r>
              <a:rPr lang="en-US" sz="3472">
                <a:solidFill>
                  <a:srgbClr val="FFFFFF"/>
                </a:solidFill>
                <a:latin typeface="Open Sans"/>
              </a:rPr>
              <a:t>Atención por medio de </a:t>
            </a:r>
            <a:r>
              <a:rPr lang="en-US" sz="3472">
                <a:solidFill>
                  <a:srgbClr val="FFFFFF"/>
                </a:solidFill>
                <a:latin typeface="Open Sans Bold"/>
              </a:rPr>
              <a:t>solicitudes</a:t>
            </a:r>
          </a:p>
        </p:txBody>
      </p:sp>
      <p:sp>
        <p:nvSpPr>
          <p:cNvPr name="TextBox 8" id="8"/>
          <p:cNvSpPr txBox="true"/>
          <p:nvPr/>
        </p:nvSpPr>
        <p:spPr>
          <a:xfrm rot="0">
            <a:off x="13386579" y="6826747"/>
            <a:ext cx="4901421" cy="1769172"/>
          </a:xfrm>
          <a:prstGeom prst="rect">
            <a:avLst/>
          </a:prstGeom>
        </p:spPr>
        <p:txBody>
          <a:bodyPr anchor="t" rtlCol="false" tIns="0" lIns="0" bIns="0" rIns="0">
            <a:spAutoFit/>
          </a:bodyPr>
          <a:lstStyle/>
          <a:p>
            <a:pPr>
              <a:lnSpc>
                <a:spcPts val="4441"/>
              </a:lnSpc>
            </a:pPr>
            <a:r>
              <a:rPr lang="en-US" sz="3172">
                <a:solidFill>
                  <a:srgbClr val="FFFFFF"/>
                </a:solidFill>
                <a:latin typeface="Open Sans"/>
              </a:rPr>
              <a:t>Tiempo maximo de respuesta</a:t>
            </a:r>
          </a:p>
          <a:p>
            <a:pPr>
              <a:lnSpc>
                <a:spcPts val="5281"/>
              </a:lnSpc>
            </a:pPr>
            <a:r>
              <a:rPr lang="en-US" sz="3772">
                <a:solidFill>
                  <a:srgbClr val="FFFFFF"/>
                </a:solidFill>
                <a:latin typeface="Open Sans Bold"/>
              </a:rPr>
              <a:t>24 horas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F57E5"/>
        </a:solidFill>
      </p:bgPr>
    </p:bg>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098250" y="3574518"/>
            <a:ext cx="1041695" cy="1005709"/>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573625" y="1939921"/>
            <a:ext cx="1495615" cy="1223685"/>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12692262" y="1731778"/>
            <a:ext cx="2071836" cy="1082534"/>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0639615" y="4077372"/>
            <a:ext cx="3231021" cy="3198710"/>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0">
            <a:off x="5996503" y="3170754"/>
            <a:ext cx="3147497" cy="2230789"/>
          </a:xfrm>
          <a:prstGeom prst="rect">
            <a:avLst/>
          </a:prstGeom>
        </p:spPr>
      </p:pic>
      <p:sp>
        <p:nvSpPr>
          <p:cNvPr name="TextBox 9" id="9"/>
          <p:cNvSpPr txBox="true"/>
          <p:nvPr/>
        </p:nvSpPr>
        <p:spPr>
          <a:xfrm rot="0">
            <a:off x="811804" y="4219473"/>
            <a:ext cx="4487462" cy="4774778"/>
          </a:xfrm>
          <a:prstGeom prst="rect">
            <a:avLst/>
          </a:prstGeom>
        </p:spPr>
        <p:txBody>
          <a:bodyPr anchor="t" rtlCol="false" tIns="0" lIns="0" bIns="0" rIns="0">
            <a:spAutoFit/>
          </a:bodyPr>
          <a:lstStyle/>
          <a:p>
            <a:pPr algn="ctr">
              <a:lnSpc>
                <a:spcPts val="9468"/>
              </a:lnSpc>
            </a:pPr>
          </a:p>
          <a:p>
            <a:pPr algn="ctr">
              <a:lnSpc>
                <a:spcPts val="9468"/>
              </a:lnSpc>
            </a:pPr>
            <a:r>
              <a:rPr lang="en-US" sz="7283">
                <a:solidFill>
                  <a:srgbClr val="FFFFFF"/>
                </a:solidFill>
                <a:latin typeface="League Gothic Bold"/>
              </a:rPr>
              <a:t>ESTABILIZACIÓN DEL SISTEMA</a:t>
            </a:r>
          </a:p>
          <a:p>
            <a:pPr algn="ctr">
              <a:lnSpc>
                <a:spcPts val="9468"/>
              </a:lnSpc>
              <a:spcBef>
                <a:spcPct val="0"/>
              </a:spcBef>
            </a:pPr>
          </a:p>
        </p:txBody>
      </p:sp>
      <p:sp>
        <p:nvSpPr>
          <p:cNvPr name="TextBox 10" id="10"/>
          <p:cNvSpPr txBox="true"/>
          <p:nvPr/>
        </p:nvSpPr>
        <p:spPr>
          <a:xfrm rot="0">
            <a:off x="7226248" y="7868858"/>
            <a:ext cx="10033052" cy="922717"/>
          </a:xfrm>
          <a:prstGeom prst="rect">
            <a:avLst/>
          </a:prstGeom>
        </p:spPr>
        <p:txBody>
          <a:bodyPr anchor="t" rtlCol="false" tIns="0" lIns="0" bIns="0" rIns="0">
            <a:spAutoFit/>
          </a:bodyPr>
          <a:lstStyle/>
          <a:p>
            <a:pPr>
              <a:lnSpc>
                <a:spcPts val="3741"/>
              </a:lnSpc>
            </a:pPr>
            <a:r>
              <a:rPr lang="en-US" sz="2672">
                <a:solidFill>
                  <a:srgbClr val="FFFFFF"/>
                </a:solidFill>
                <a:latin typeface="Open Sans"/>
              </a:rPr>
              <a:t>Realizando pruebas de funcionamiento hasta que su nivel de fallos disminuye o sea nulo por un tiempo determinado</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F57E5"/>
        </a:solidFill>
      </p:bgPr>
    </p:bg>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682395" y="2689000"/>
            <a:ext cx="16923209" cy="4024757"/>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7814717" y="358995"/>
            <a:ext cx="2658566" cy="1735453"/>
          </a:xfrm>
          <a:prstGeom prst="rect">
            <a:avLst/>
          </a:prstGeom>
        </p:spPr>
      </p:pic>
      <p:sp>
        <p:nvSpPr>
          <p:cNvPr name="TextBox 6" id="6"/>
          <p:cNvSpPr txBox="true"/>
          <p:nvPr/>
        </p:nvSpPr>
        <p:spPr>
          <a:xfrm rot="0">
            <a:off x="0" y="6247032"/>
            <a:ext cx="18288000" cy="3574628"/>
          </a:xfrm>
          <a:prstGeom prst="rect">
            <a:avLst/>
          </a:prstGeom>
        </p:spPr>
        <p:txBody>
          <a:bodyPr anchor="t" rtlCol="false" tIns="0" lIns="0" bIns="0" rIns="0">
            <a:spAutoFit/>
          </a:bodyPr>
          <a:lstStyle/>
          <a:p>
            <a:pPr algn="ctr">
              <a:lnSpc>
                <a:spcPts val="9468"/>
              </a:lnSpc>
            </a:pPr>
          </a:p>
          <a:p>
            <a:pPr algn="ctr">
              <a:lnSpc>
                <a:spcPts val="9468"/>
              </a:lnSpc>
            </a:pPr>
            <a:r>
              <a:rPr lang="en-US" sz="7283">
                <a:solidFill>
                  <a:srgbClr val="FFFFFF"/>
                </a:solidFill>
                <a:latin typeface="League Gothic Bold"/>
              </a:rPr>
              <a:t>FLUJO DE INFORMACIÓN EN LA ORGANIZACIÓN</a:t>
            </a:r>
          </a:p>
          <a:p>
            <a:pPr algn="ctr">
              <a:lnSpc>
                <a:spcPts val="9468"/>
              </a:lnSpc>
              <a:spcBef>
                <a:spcPct val="0"/>
              </a:spcBef>
            </a:pPr>
            <a:r>
              <a:rPr lang="en-US" sz="7283">
                <a:solidFill>
                  <a:srgbClr val="FFFFFF"/>
                </a:solidFill>
                <a:latin typeface="League Gothic"/>
              </a:rPr>
              <a:t>PRODUCCIÓN Y VENTAS DE BICICLETAS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F57E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0940" t="0" r="10940" b="0"/>
          <a:stretch>
            <a:fillRect/>
          </a:stretch>
        </p:blipFill>
        <p:spPr>
          <a:xfrm flipH="false" flipV="false" rot="0">
            <a:off x="10058400" y="-247650"/>
            <a:ext cx="8229600" cy="10534650"/>
          </a:xfrm>
          <a:prstGeom prst="rect">
            <a:avLst/>
          </a:prstGeom>
        </p:spPr>
      </p:pic>
      <p:sp>
        <p:nvSpPr>
          <p:cNvPr name="TextBox 3" id="3"/>
          <p:cNvSpPr txBox="true"/>
          <p:nvPr/>
        </p:nvSpPr>
        <p:spPr>
          <a:xfrm rot="0">
            <a:off x="1028700" y="3832210"/>
            <a:ext cx="6483229" cy="2981547"/>
          </a:xfrm>
          <a:prstGeom prst="rect">
            <a:avLst/>
          </a:prstGeom>
        </p:spPr>
        <p:txBody>
          <a:bodyPr anchor="t" rtlCol="false" tIns="0" lIns="0" bIns="0" rIns="0">
            <a:spAutoFit/>
          </a:bodyPr>
          <a:lstStyle/>
          <a:p>
            <a:pPr>
              <a:lnSpc>
                <a:spcPts val="11302"/>
              </a:lnSpc>
            </a:pPr>
            <a:r>
              <a:rPr lang="en-US" sz="12419">
                <a:solidFill>
                  <a:srgbClr val="FFFFFF"/>
                </a:solidFill>
                <a:latin typeface="League Gothic"/>
              </a:rPr>
              <a:t>MÓDULO DE COMPRAS</a:t>
            </a:r>
          </a:p>
        </p:txBody>
      </p:sp>
      <p:sp>
        <p:nvSpPr>
          <p:cNvPr name="TextBox 4" id="4"/>
          <p:cNvSpPr txBox="true"/>
          <p:nvPr/>
        </p:nvSpPr>
        <p:spPr>
          <a:xfrm rot="0">
            <a:off x="1028700" y="6775657"/>
            <a:ext cx="7925167" cy="3042347"/>
          </a:xfrm>
          <a:prstGeom prst="rect">
            <a:avLst/>
          </a:prstGeom>
        </p:spPr>
        <p:txBody>
          <a:bodyPr anchor="t" rtlCol="false" tIns="0" lIns="0" bIns="0" rIns="0">
            <a:spAutoFit/>
          </a:bodyPr>
          <a:lstStyle/>
          <a:p>
            <a:pPr algn="just">
              <a:lnSpc>
                <a:spcPts val="3461"/>
              </a:lnSpc>
            </a:pPr>
            <a:r>
              <a:rPr lang="en-US" sz="2472">
                <a:solidFill>
                  <a:srgbClr val="FFFFFF"/>
                </a:solidFill>
                <a:latin typeface="Open Sans"/>
              </a:rPr>
              <a:t>Nos </a:t>
            </a:r>
            <a:r>
              <a:rPr lang="en-US" sz="2472">
                <a:solidFill>
                  <a:srgbClr val="FFFFFF"/>
                </a:solidFill>
                <a:latin typeface="Open Sans"/>
              </a:rPr>
              <a:t>ayuda a llevar un seguimiento de los acuerdos de compra, las cotizaciones y las órdenes de compra. Contamos con las opciones de gestionar los Pedidos a los proveedores, Productos o Insumos, Informes de Compras y la Configuración acerca de las políticas de la empresa en relación con las Adquisiciones.</a:t>
            </a:r>
          </a:p>
          <a:p>
            <a:pPr algn="just">
              <a:lnSpc>
                <a:spcPts val="3461"/>
              </a:lnSpc>
            </a:pPr>
          </a:p>
        </p:txBody>
      </p:sp>
      <p:grpSp>
        <p:nvGrpSpPr>
          <p:cNvPr name="Group 5" id="5"/>
          <p:cNvGrpSpPr/>
          <p:nvPr/>
        </p:nvGrpSpPr>
        <p:grpSpPr>
          <a:xfrm rot="0">
            <a:off x="7086600" y="-1382590"/>
            <a:ext cx="4822581" cy="4822581"/>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007258" y="0"/>
            <a:ext cx="9280742" cy="10287000"/>
            <a:chOff x="0" y="0"/>
            <a:chExt cx="2490392" cy="2760411"/>
          </a:xfrm>
        </p:grpSpPr>
        <p:sp>
          <p:nvSpPr>
            <p:cNvPr name="Freeform 3" id="3"/>
            <p:cNvSpPr/>
            <p:nvPr/>
          </p:nvSpPr>
          <p:spPr>
            <a:xfrm>
              <a:off x="0" y="0"/>
              <a:ext cx="2490392" cy="2760411"/>
            </a:xfrm>
            <a:custGeom>
              <a:avLst/>
              <a:gdLst/>
              <a:ahLst/>
              <a:cxnLst/>
              <a:rect r="r" b="b" t="t" l="l"/>
              <a:pathLst>
                <a:path h="2760411" w="2490392">
                  <a:moveTo>
                    <a:pt x="0" y="0"/>
                  </a:moveTo>
                  <a:lnTo>
                    <a:pt x="2490392" y="0"/>
                  </a:lnTo>
                  <a:lnTo>
                    <a:pt x="2490392" y="2760411"/>
                  </a:lnTo>
                  <a:lnTo>
                    <a:pt x="0" y="2760411"/>
                  </a:lnTo>
                  <a:close/>
                </a:path>
              </a:pathLst>
            </a:custGeom>
            <a:solidFill>
              <a:srgbClr val="0A3DA2"/>
            </a:solidFill>
          </p:spPr>
        </p:sp>
      </p:grpSp>
      <p:sp>
        <p:nvSpPr>
          <p:cNvPr name="AutoShape 4" id="4"/>
          <p:cNvSpPr/>
          <p:nvPr/>
        </p:nvSpPr>
        <p:spPr>
          <a:xfrm rot="-5400000">
            <a:off x="6132540" y="4923118"/>
            <a:ext cx="7587951" cy="0"/>
          </a:xfrm>
          <a:prstGeom prst="line">
            <a:avLst/>
          </a:prstGeom>
          <a:ln cap="rnd" w="28575">
            <a:solidFill>
              <a:srgbClr val="EAD8D3"/>
            </a:solidFill>
            <a:prstDash val="solid"/>
            <a:headEnd type="none" len="sm" w="sm"/>
            <a:tailEnd type="none" len="sm" w="sm"/>
          </a:ln>
        </p:spPr>
      </p:sp>
      <p:grpSp>
        <p:nvGrpSpPr>
          <p:cNvPr name="Group 5" id="5"/>
          <p:cNvGrpSpPr/>
          <p:nvPr/>
        </p:nvGrpSpPr>
        <p:grpSpPr>
          <a:xfrm rot="0">
            <a:off x="9761293" y="1143430"/>
            <a:ext cx="330444" cy="330444"/>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grpSp>
        <p:nvGrpSpPr>
          <p:cNvPr name="Group 7" id="7"/>
          <p:cNvGrpSpPr/>
          <p:nvPr/>
        </p:nvGrpSpPr>
        <p:grpSpPr>
          <a:xfrm rot="0">
            <a:off x="9747006" y="3759078"/>
            <a:ext cx="330444" cy="330444"/>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grpSp>
        <p:nvGrpSpPr>
          <p:cNvPr name="Group 9" id="9"/>
          <p:cNvGrpSpPr/>
          <p:nvPr/>
        </p:nvGrpSpPr>
        <p:grpSpPr>
          <a:xfrm rot="0">
            <a:off x="9775581" y="6410001"/>
            <a:ext cx="330444" cy="330444"/>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grpSp>
        <p:nvGrpSpPr>
          <p:cNvPr name="Group 11" id="11"/>
          <p:cNvGrpSpPr/>
          <p:nvPr/>
        </p:nvGrpSpPr>
        <p:grpSpPr>
          <a:xfrm rot="0">
            <a:off x="9761293" y="8731381"/>
            <a:ext cx="330444" cy="330444"/>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sp>
        <p:nvSpPr>
          <p:cNvPr name="TextBox 13" id="13"/>
          <p:cNvSpPr txBox="true"/>
          <p:nvPr/>
        </p:nvSpPr>
        <p:spPr>
          <a:xfrm rot="0">
            <a:off x="1028700" y="8864731"/>
            <a:ext cx="7140358" cy="396875"/>
          </a:xfrm>
          <a:prstGeom prst="rect">
            <a:avLst/>
          </a:prstGeom>
        </p:spPr>
        <p:txBody>
          <a:bodyPr anchor="t" rtlCol="false" tIns="0" lIns="0" bIns="0" rIns="0">
            <a:spAutoFit/>
          </a:bodyPr>
          <a:lstStyle/>
          <a:p>
            <a:pPr>
              <a:lnSpc>
                <a:spcPts val="2799"/>
              </a:lnSpc>
            </a:pPr>
            <a:r>
              <a:rPr lang="en-US" sz="3499">
                <a:solidFill>
                  <a:srgbClr val="2D2015"/>
                </a:solidFill>
                <a:latin typeface="League Gothic"/>
              </a:rPr>
              <a:t> </a:t>
            </a:r>
            <a:r>
              <a:rPr lang="en-US" sz="3499">
                <a:solidFill>
                  <a:srgbClr val="FFFFFF"/>
                </a:solidFill>
                <a:latin typeface="League Gothic"/>
              </a:rPr>
              <a:t>TE</a:t>
            </a:r>
          </a:p>
        </p:txBody>
      </p:sp>
      <p:sp>
        <p:nvSpPr>
          <p:cNvPr name="TextBox 14" id="14"/>
          <p:cNvSpPr txBox="true"/>
          <p:nvPr/>
        </p:nvSpPr>
        <p:spPr>
          <a:xfrm rot="0">
            <a:off x="1028700" y="2600001"/>
            <a:ext cx="6483229" cy="3809999"/>
          </a:xfrm>
          <a:prstGeom prst="rect">
            <a:avLst/>
          </a:prstGeom>
        </p:spPr>
        <p:txBody>
          <a:bodyPr anchor="t" rtlCol="false" tIns="0" lIns="0" bIns="0" rIns="0">
            <a:spAutoFit/>
          </a:bodyPr>
          <a:lstStyle/>
          <a:p>
            <a:pPr>
              <a:lnSpc>
                <a:spcPts val="9899"/>
              </a:lnSpc>
            </a:pPr>
            <a:r>
              <a:rPr lang="en-US" sz="9999">
                <a:solidFill>
                  <a:srgbClr val="4076E1"/>
                </a:solidFill>
                <a:latin typeface="League Gothic"/>
              </a:rPr>
              <a:t>BENEFICIOS DE LA COMPRAS CON ODOO VS MANUAL</a:t>
            </a:r>
          </a:p>
        </p:txBody>
      </p:sp>
      <p:sp>
        <p:nvSpPr>
          <p:cNvPr name="TextBox 15" id="15"/>
          <p:cNvSpPr txBox="true"/>
          <p:nvPr/>
        </p:nvSpPr>
        <p:spPr>
          <a:xfrm rot="0">
            <a:off x="10582924" y="962025"/>
            <a:ext cx="6676376" cy="8524875"/>
          </a:xfrm>
          <a:prstGeom prst="rect">
            <a:avLst/>
          </a:prstGeom>
        </p:spPr>
        <p:txBody>
          <a:bodyPr anchor="t" rtlCol="false" tIns="0" lIns="0" bIns="0" rIns="0">
            <a:spAutoFit/>
          </a:bodyPr>
          <a:lstStyle/>
          <a:p>
            <a:pPr algn="just">
              <a:lnSpc>
                <a:spcPts val="4200"/>
              </a:lnSpc>
            </a:pPr>
            <a:r>
              <a:rPr lang="en-US" sz="3000">
                <a:solidFill>
                  <a:srgbClr val="FFFFFF"/>
                </a:solidFill>
                <a:latin typeface="League Gothic"/>
              </a:rPr>
              <a:t>S</a:t>
            </a:r>
            <a:r>
              <a:rPr lang="en-US" sz="3000">
                <a:solidFill>
                  <a:srgbClr val="FFFFFF"/>
                </a:solidFill>
                <a:latin typeface="League Gothic"/>
              </a:rPr>
              <a:t>EGUIMIENTO DE LOS ACUERDOS DE COMPRA, LAS COTIZACIONES Y LAS ÓRDENES DE COMPRA DE FORMA EFICIENTE Y DOCUMENTADA. </a:t>
            </a:r>
          </a:p>
          <a:p>
            <a:pPr algn="just">
              <a:lnSpc>
                <a:spcPts val="4200"/>
              </a:lnSpc>
            </a:pPr>
          </a:p>
          <a:p>
            <a:pPr algn="just">
              <a:lnSpc>
                <a:spcPts val="4200"/>
              </a:lnSpc>
            </a:pPr>
          </a:p>
          <a:p>
            <a:pPr algn="just">
              <a:lnSpc>
                <a:spcPts val="4200"/>
              </a:lnSpc>
            </a:pPr>
            <a:r>
              <a:rPr lang="en-US" sz="3000">
                <a:solidFill>
                  <a:srgbClr val="FFFFFF"/>
                </a:solidFill>
                <a:latin typeface="League Gothic"/>
              </a:rPr>
              <a:t>AUTOMATIZACIÓN D</a:t>
            </a:r>
            <a:r>
              <a:rPr lang="en-US" sz="3000">
                <a:solidFill>
                  <a:srgbClr val="FFFFFF"/>
                </a:solidFill>
                <a:latin typeface="League Gothic"/>
              </a:rPr>
              <a:t>EL PROCESO DE REABASTECIMIENTO Y A LLEVAR UN SEGUIMIENTO TANTO DE LAS OFERTAS DE COMPRA COMO DE SUS ÓRDENES.</a:t>
            </a:r>
          </a:p>
          <a:p>
            <a:pPr algn="just">
              <a:lnSpc>
                <a:spcPts val="4200"/>
              </a:lnSpc>
            </a:pPr>
          </a:p>
          <a:p>
            <a:pPr algn="just">
              <a:lnSpc>
                <a:spcPts val="4200"/>
              </a:lnSpc>
            </a:pPr>
          </a:p>
          <a:p>
            <a:pPr algn="just">
              <a:lnSpc>
                <a:spcPts val="4200"/>
              </a:lnSpc>
            </a:pPr>
            <a:r>
              <a:rPr lang="en-US" sz="3000">
                <a:solidFill>
                  <a:srgbClr val="FFFFFF"/>
                </a:solidFill>
                <a:latin typeface="League Gothic Bold"/>
              </a:rPr>
              <a:t>VER ESTADÍSTICAS</a:t>
            </a:r>
            <a:r>
              <a:rPr lang="en-US" sz="3000">
                <a:solidFill>
                  <a:srgbClr val="FFFFFF"/>
                </a:solidFill>
                <a:latin typeface="League Gothic"/>
              </a:rPr>
              <a:t> EN SUS COMPRAS, </a:t>
            </a:r>
            <a:r>
              <a:rPr lang="en-US" sz="3000">
                <a:solidFill>
                  <a:srgbClr val="FFFFFF"/>
                </a:solidFill>
                <a:latin typeface="League Gothic Bold"/>
              </a:rPr>
              <a:t>ANALIZAR, PREVER Y PLANIFICAR DE MANERA EFICIENTE SUS PEDIDOS</a:t>
            </a:r>
          </a:p>
          <a:p>
            <a:pPr algn="just">
              <a:lnSpc>
                <a:spcPts val="4200"/>
              </a:lnSpc>
            </a:pPr>
          </a:p>
          <a:p>
            <a:pPr algn="just">
              <a:lnSpc>
                <a:spcPts val="4200"/>
              </a:lnSpc>
            </a:pPr>
          </a:p>
          <a:p>
            <a:pPr algn="just">
              <a:lnSpc>
                <a:spcPts val="4200"/>
              </a:lnSpc>
            </a:pPr>
            <a:r>
              <a:rPr lang="en-US" sz="3000">
                <a:solidFill>
                  <a:srgbClr val="FFFFFF"/>
                </a:solidFill>
                <a:latin typeface="League Gothic"/>
              </a:rPr>
              <a:t>ALMACENAMIENTO </a:t>
            </a:r>
            <a:r>
              <a:rPr lang="en-US" sz="3000">
                <a:solidFill>
                  <a:srgbClr val="FFFFFF"/>
                </a:solidFill>
                <a:latin typeface="League Gothic"/>
              </a:rPr>
              <a:t>CENTRALIZADO DE</a:t>
            </a:r>
            <a:r>
              <a:rPr lang="en-US" sz="3000">
                <a:solidFill>
                  <a:srgbClr val="FFFFFF"/>
                </a:solidFill>
                <a:latin typeface="League Gothic"/>
              </a:rPr>
              <a:t> </a:t>
            </a:r>
            <a:r>
              <a:rPr lang="en-US" sz="3000">
                <a:solidFill>
                  <a:srgbClr val="FFFFFF"/>
                </a:solidFill>
                <a:latin typeface="League Gothic"/>
              </a:rPr>
              <a:t>LA INFORMACION SEGÚN LAS NECESIDADES DE LA ORGANIZACIÓN.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3195489" y="1002891"/>
            <a:ext cx="11476131" cy="763290"/>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2225428" y="2742884"/>
            <a:ext cx="13837145" cy="3420258"/>
          </a:xfrm>
          <a:prstGeom prst="rect">
            <a:avLst/>
          </a:prstGeom>
        </p:spPr>
      </p:pic>
      <p:sp>
        <p:nvSpPr>
          <p:cNvPr name="TextBox 6" id="6"/>
          <p:cNvSpPr txBox="true"/>
          <p:nvPr/>
        </p:nvSpPr>
        <p:spPr>
          <a:xfrm rot="0">
            <a:off x="1855456" y="9169342"/>
            <a:ext cx="12712577" cy="929640"/>
          </a:xfrm>
          <a:prstGeom prst="rect">
            <a:avLst/>
          </a:prstGeom>
        </p:spPr>
        <p:txBody>
          <a:bodyPr anchor="t" rtlCol="false" tIns="0" lIns="0" bIns="0" rIns="0">
            <a:spAutoFit/>
          </a:bodyPr>
          <a:lstStyle/>
          <a:p>
            <a:pPr>
              <a:lnSpc>
                <a:spcPts val="6929"/>
              </a:lnSpc>
            </a:pPr>
            <a:r>
              <a:rPr lang="en-US" sz="6999">
                <a:solidFill>
                  <a:srgbClr val="2D2015"/>
                </a:solidFill>
                <a:latin typeface="League Gothic"/>
              </a:rPr>
              <a:t>SECCIÓN DE PRODUCTOS</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9280742" cy="10287000"/>
            <a:chOff x="0" y="0"/>
            <a:chExt cx="2490392" cy="2760411"/>
          </a:xfrm>
        </p:grpSpPr>
        <p:sp>
          <p:nvSpPr>
            <p:cNvPr name="Freeform 3" id="3"/>
            <p:cNvSpPr/>
            <p:nvPr/>
          </p:nvSpPr>
          <p:spPr>
            <a:xfrm>
              <a:off x="0" y="0"/>
              <a:ext cx="2490392" cy="2760411"/>
            </a:xfrm>
            <a:custGeom>
              <a:avLst/>
              <a:gdLst/>
              <a:ahLst/>
              <a:cxnLst/>
              <a:rect r="r" b="b" t="t" l="l"/>
              <a:pathLst>
                <a:path h="2760411" w="2490392">
                  <a:moveTo>
                    <a:pt x="0" y="0"/>
                  </a:moveTo>
                  <a:lnTo>
                    <a:pt x="2490392" y="0"/>
                  </a:lnTo>
                  <a:lnTo>
                    <a:pt x="2490392" y="2760411"/>
                  </a:lnTo>
                  <a:lnTo>
                    <a:pt x="0" y="2760411"/>
                  </a:lnTo>
                  <a:close/>
                </a:path>
              </a:pathLst>
            </a:custGeom>
            <a:solidFill>
              <a:srgbClr val="0A3DA2"/>
            </a:solidFill>
          </p:spPr>
        </p:sp>
      </p:grpSp>
      <p:sp>
        <p:nvSpPr>
          <p:cNvPr name="AutoShape 4" id="4"/>
          <p:cNvSpPr/>
          <p:nvPr/>
        </p:nvSpPr>
        <p:spPr>
          <a:xfrm rot="-5400000">
            <a:off x="-2511303" y="4559703"/>
            <a:ext cx="6861120" cy="0"/>
          </a:xfrm>
          <a:prstGeom prst="line">
            <a:avLst/>
          </a:prstGeom>
          <a:ln cap="rnd" w="28575">
            <a:solidFill>
              <a:srgbClr val="EAD8D3"/>
            </a:solidFill>
            <a:prstDash val="solid"/>
            <a:headEnd type="none" len="sm" w="sm"/>
            <a:tailEnd type="none" len="sm" w="sm"/>
          </a:ln>
        </p:spPr>
      </p:sp>
      <p:grpSp>
        <p:nvGrpSpPr>
          <p:cNvPr name="Group 5" id="5"/>
          <p:cNvGrpSpPr/>
          <p:nvPr/>
        </p:nvGrpSpPr>
        <p:grpSpPr>
          <a:xfrm rot="0">
            <a:off x="754035" y="1143430"/>
            <a:ext cx="330444" cy="330444"/>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sp>
        <p:nvSpPr>
          <p:cNvPr name="TextBox 7" id="7"/>
          <p:cNvSpPr txBox="true"/>
          <p:nvPr/>
        </p:nvSpPr>
        <p:spPr>
          <a:xfrm rot="0">
            <a:off x="1768813" y="1003006"/>
            <a:ext cx="6483229" cy="1043940"/>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a:rPr>
              <a:t>RESUMEN DE LOS CRITERIOS APLICADOS AL PROYECTO </a:t>
            </a:r>
          </a:p>
        </p:txBody>
      </p:sp>
      <p:sp>
        <p:nvSpPr>
          <p:cNvPr name="TextBox 8" id="8"/>
          <p:cNvSpPr txBox="true"/>
          <p:nvPr/>
        </p:nvSpPr>
        <p:spPr>
          <a:xfrm rot="0">
            <a:off x="1768813" y="3202921"/>
            <a:ext cx="6483229" cy="1043940"/>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a:rPr>
              <a:t>AVANCES DE LA IMPLEMENTACIÓN DE ODOO</a:t>
            </a:r>
          </a:p>
        </p:txBody>
      </p:sp>
      <p:sp>
        <p:nvSpPr>
          <p:cNvPr name="TextBox 9" id="9"/>
          <p:cNvSpPr txBox="true"/>
          <p:nvPr/>
        </p:nvSpPr>
        <p:spPr>
          <a:xfrm rot="0">
            <a:off x="1768813" y="5244952"/>
            <a:ext cx="6483229" cy="1043940"/>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a:rPr>
              <a:t>BENEFICIOS DE LOS MÓDULOS IMPLEMENTADOS</a:t>
            </a:r>
          </a:p>
        </p:txBody>
      </p:sp>
      <p:sp>
        <p:nvSpPr>
          <p:cNvPr name="TextBox 10" id="10"/>
          <p:cNvSpPr txBox="true"/>
          <p:nvPr/>
        </p:nvSpPr>
        <p:spPr>
          <a:xfrm rot="0">
            <a:off x="1768813" y="7448827"/>
            <a:ext cx="6483229" cy="1043940"/>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a:rPr>
              <a:t>CASOS DE USO DE LOS MÓDULOS EN LA ORGANIZACIÓN</a:t>
            </a:r>
          </a:p>
        </p:txBody>
      </p:sp>
      <p:grpSp>
        <p:nvGrpSpPr>
          <p:cNvPr name="Group 11" id="11"/>
          <p:cNvGrpSpPr/>
          <p:nvPr/>
        </p:nvGrpSpPr>
        <p:grpSpPr>
          <a:xfrm rot="0">
            <a:off x="739748" y="3428200"/>
            <a:ext cx="330444" cy="330444"/>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grpSp>
        <p:nvGrpSpPr>
          <p:cNvPr name="Group 13" id="13"/>
          <p:cNvGrpSpPr/>
          <p:nvPr/>
        </p:nvGrpSpPr>
        <p:grpSpPr>
          <a:xfrm rot="0">
            <a:off x="739748" y="5470231"/>
            <a:ext cx="330444" cy="330444"/>
            <a:chOff x="0" y="0"/>
            <a:chExt cx="6350000" cy="6350000"/>
          </a:xfrm>
        </p:grpSpPr>
        <p:sp>
          <p:nvSpPr>
            <p:cNvPr name="Freeform 14" id="1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grpSp>
        <p:nvGrpSpPr>
          <p:cNvPr name="Group 15" id="15"/>
          <p:cNvGrpSpPr/>
          <p:nvPr/>
        </p:nvGrpSpPr>
        <p:grpSpPr>
          <a:xfrm rot="0">
            <a:off x="768323" y="7674106"/>
            <a:ext cx="330444" cy="330444"/>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sp>
        <p:nvSpPr>
          <p:cNvPr name="TextBox 17" id="17"/>
          <p:cNvSpPr txBox="true"/>
          <p:nvPr/>
        </p:nvSpPr>
        <p:spPr>
          <a:xfrm rot="0">
            <a:off x="10303459" y="1748625"/>
            <a:ext cx="6607249" cy="3263900"/>
          </a:xfrm>
          <a:prstGeom prst="rect">
            <a:avLst/>
          </a:prstGeom>
        </p:spPr>
        <p:txBody>
          <a:bodyPr anchor="t" rtlCol="false" tIns="0" lIns="0" bIns="0" rIns="0">
            <a:spAutoFit/>
          </a:bodyPr>
          <a:lstStyle/>
          <a:p>
            <a:pPr>
              <a:lnSpc>
                <a:spcPts val="12999"/>
              </a:lnSpc>
            </a:pPr>
            <a:r>
              <a:rPr lang="en-US" sz="9999">
                <a:solidFill>
                  <a:srgbClr val="2D2015"/>
                </a:solidFill>
                <a:latin typeface="League Gothic"/>
              </a:rPr>
              <a:t>TEMAS DE LA PRESENTACIÓN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2542062" y="173155"/>
            <a:ext cx="13352426" cy="8600332"/>
          </a:xfrm>
          <a:prstGeom prst="rect">
            <a:avLst/>
          </a:prstGeom>
        </p:spPr>
      </p:pic>
      <p:sp>
        <p:nvSpPr>
          <p:cNvPr name="TextBox 5" id="5"/>
          <p:cNvSpPr txBox="true"/>
          <p:nvPr/>
        </p:nvSpPr>
        <p:spPr>
          <a:xfrm rot="0">
            <a:off x="1855456" y="9169342"/>
            <a:ext cx="12712577" cy="929640"/>
          </a:xfrm>
          <a:prstGeom prst="rect">
            <a:avLst/>
          </a:prstGeom>
        </p:spPr>
        <p:txBody>
          <a:bodyPr anchor="t" rtlCol="false" tIns="0" lIns="0" bIns="0" rIns="0">
            <a:spAutoFit/>
          </a:bodyPr>
          <a:lstStyle/>
          <a:p>
            <a:pPr>
              <a:lnSpc>
                <a:spcPts val="6929"/>
              </a:lnSpc>
            </a:pPr>
            <a:r>
              <a:rPr lang="en-US" sz="6999">
                <a:solidFill>
                  <a:srgbClr val="2D2015"/>
                </a:solidFill>
                <a:latin typeface="League Gothic"/>
              </a:rPr>
              <a:t>CREAR PRODUCTOS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5251223" y="478503"/>
            <a:ext cx="7785554" cy="3317323"/>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4922089" y="4209077"/>
            <a:ext cx="8443821" cy="4234982"/>
          </a:xfrm>
          <a:prstGeom prst="rect">
            <a:avLst/>
          </a:prstGeom>
        </p:spPr>
      </p:pic>
      <p:sp>
        <p:nvSpPr>
          <p:cNvPr name="TextBox 6" id="6"/>
          <p:cNvSpPr txBox="true"/>
          <p:nvPr/>
        </p:nvSpPr>
        <p:spPr>
          <a:xfrm rot="0">
            <a:off x="1855456" y="9169342"/>
            <a:ext cx="12712577" cy="929640"/>
          </a:xfrm>
          <a:prstGeom prst="rect">
            <a:avLst/>
          </a:prstGeom>
        </p:spPr>
        <p:txBody>
          <a:bodyPr anchor="t" rtlCol="false" tIns="0" lIns="0" bIns="0" rIns="0">
            <a:spAutoFit/>
          </a:bodyPr>
          <a:lstStyle/>
          <a:p>
            <a:pPr>
              <a:lnSpc>
                <a:spcPts val="6929"/>
              </a:lnSpc>
            </a:pPr>
            <a:r>
              <a:rPr lang="en-US" sz="6999">
                <a:solidFill>
                  <a:srgbClr val="2D2015"/>
                </a:solidFill>
                <a:latin typeface="League Gothic"/>
              </a:rPr>
              <a:t>SECCIÓN DE PEDIDOS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1768137" y="363775"/>
            <a:ext cx="14751726" cy="8215577"/>
          </a:xfrm>
          <a:prstGeom prst="rect">
            <a:avLst/>
          </a:prstGeom>
        </p:spPr>
      </p:pic>
      <p:sp>
        <p:nvSpPr>
          <p:cNvPr name="TextBox 5" id="5"/>
          <p:cNvSpPr txBox="true"/>
          <p:nvPr/>
        </p:nvSpPr>
        <p:spPr>
          <a:xfrm rot="0">
            <a:off x="1855456" y="9169342"/>
            <a:ext cx="12712577" cy="929640"/>
          </a:xfrm>
          <a:prstGeom prst="rect">
            <a:avLst/>
          </a:prstGeom>
        </p:spPr>
        <p:txBody>
          <a:bodyPr anchor="t" rtlCol="false" tIns="0" lIns="0" bIns="0" rIns="0">
            <a:spAutoFit/>
          </a:bodyPr>
          <a:lstStyle/>
          <a:p>
            <a:pPr>
              <a:lnSpc>
                <a:spcPts val="6929"/>
              </a:lnSpc>
            </a:pPr>
            <a:r>
              <a:rPr lang="en-US" sz="6999">
                <a:solidFill>
                  <a:srgbClr val="2D2015"/>
                </a:solidFill>
                <a:latin typeface="League Gothic"/>
              </a:rPr>
              <a:t>CREAR PROVEEDORES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1182208" y="1920379"/>
            <a:ext cx="15923584" cy="4491267"/>
          </a:xfrm>
          <a:prstGeom prst="rect">
            <a:avLst/>
          </a:prstGeom>
        </p:spPr>
      </p:pic>
      <p:sp>
        <p:nvSpPr>
          <p:cNvPr name="TextBox 5" id="5"/>
          <p:cNvSpPr txBox="true"/>
          <p:nvPr/>
        </p:nvSpPr>
        <p:spPr>
          <a:xfrm rot="0">
            <a:off x="1855456" y="8293042"/>
            <a:ext cx="12712577" cy="1805940"/>
          </a:xfrm>
          <a:prstGeom prst="rect">
            <a:avLst/>
          </a:prstGeom>
        </p:spPr>
        <p:txBody>
          <a:bodyPr anchor="t" rtlCol="false" tIns="0" lIns="0" bIns="0" rIns="0">
            <a:spAutoFit/>
          </a:bodyPr>
          <a:lstStyle/>
          <a:p>
            <a:pPr>
              <a:lnSpc>
                <a:spcPts val="6929"/>
              </a:lnSpc>
            </a:pPr>
            <a:r>
              <a:rPr lang="en-US" sz="6999">
                <a:solidFill>
                  <a:srgbClr val="2D2015"/>
                </a:solidFill>
                <a:latin typeface="League Gothic"/>
              </a:rPr>
              <a:t>SOLICITUDES DE PRESUPUESTO (COTIZACIÓN DE PROVEEDORES)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2105672" y="361491"/>
            <a:ext cx="14076655" cy="8287180"/>
          </a:xfrm>
          <a:prstGeom prst="rect">
            <a:avLst/>
          </a:prstGeom>
        </p:spPr>
      </p:pic>
      <p:sp>
        <p:nvSpPr>
          <p:cNvPr name="TextBox 5" id="5"/>
          <p:cNvSpPr txBox="true"/>
          <p:nvPr/>
        </p:nvSpPr>
        <p:spPr>
          <a:xfrm rot="0">
            <a:off x="1855456" y="9169342"/>
            <a:ext cx="14000006" cy="929640"/>
          </a:xfrm>
          <a:prstGeom prst="rect">
            <a:avLst/>
          </a:prstGeom>
        </p:spPr>
        <p:txBody>
          <a:bodyPr anchor="t" rtlCol="false" tIns="0" lIns="0" bIns="0" rIns="0">
            <a:spAutoFit/>
          </a:bodyPr>
          <a:lstStyle/>
          <a:p>
            <a:pPr>
              <a:lnSpc>
                <a:spcPts val="6929"/>
              </a:lnSpc>
            </a:pPr>
            <a:r>
              <a:rPr lang="en-US" sz="6999">
                <a:solidFill>
                  <a:srgbClr val="2D2015"/>
                </a:solidFill>
                <a:latin typeface="League Gothic"/>
              </a:rPr>
              <a:t>CREAR SOLICITUDES DE PRESUPUESTO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3344224" y="1181879"/>
            <a:ext cx="11599551" cy="2361199"/>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2179200" y="4457031"/>
            <a:ext cx="13929600" cy="1372938"/>
          </a:xfrm>
          <a:prstGeom prst="rect">
            <a:avLst/>
          </a:prstGeom>
        </p:spPr>
      </p:pic>
      <p:sp>
        <p:nvSpPr>
          <p:cNvPr name="TextBox 6" id="6"/>
          <p:cNvSpPr txBox="true"/>
          <p:nvPr/>
        </p:nvSpPr>
        <p:spPr>
          <a:xfrm rot="0">
            <a:off x="1855456" y="9169342"/>
            <a:ext cx="14000006" cy="929640"/>
          </a:xfrm>
          <a:prstGeom prst="rect">
            <a:avLst/>
          </a:prstGeom>
        </p:spPr>
        <p:txBody>
          <a:bodyPr anchor="t" rtlCol="false" tIns="0" lIns="0" bIns="0" rIns="0">
            <a:spAutoFit/>
          </a:bodyPr>
          <a:lstStyle/>
          <a:p>
            <a:pPr>
              <a:lnSpc>
                <a:spcPts val="6929"/>
              </a:lnSpc>
            </a:pPr>
            <a:r>
              <a:rPr lang="en-US" sz="6999">
                <a:solidFill>
                  <a:srgbClr val="2D2015"/>
                </a:solidFill>
                <a:latin typeface="League Gothic"/>
              </a:rPr>
              <a:t>CONFIRMACIÓN DE PEDIDO</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867141" y="1384536"/>
            <a:ext cx="16553717" cy="6638465"/>
          </a:xfrm>
          <a:prstGeom prst="rect">
            <a:avLst/>
          </a:prstGeom>
        </p:spPr>
      </p:pic>
      <p:sp>
        <p:nvSpPr>
          <p:cNvPr name="TextBox 5" id="5"/>
          <p:cNvSpPr txBox="true"/>
          <p:nvPr/>
        </p:nvSpPr>
        <p:spPr>
          <a:xfrm rot="0">
            <a:off x="1855456" y="9169342"/>
            <a:ext cx="14000006" cy="929640"/>
          </a:xfrm>
          <a:prstGeom prst="rect">
            <a:avLst/>
          </a:prstGeom>
        </p:spPr>
        <p:txBody>
          <a:bodyPr anchor="t" rtlCol="false" tIns="0" lIns="0" bIns="0" rIns="0">
            <a:spAutoFit/>
          </a:bodyPr>
          <a:lstStyle/>
          <a:p>
            <a:pPr>
              <a:lnSpc>
                <a:spcPts val="6929"/>
              </a:lnSpc>
            </a:pPr>
            <a:r>
              <a:rPr lang="en-US" sz="6999">
                <a:solidFill>
                  <a:srgbClr val="2D2015"/>
                </a:solidFill>
                <a:latin typeface="League Gothic"/>
              </a:rPr>
              <a:t>RECEPCIÓN DE PRODUCTOS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2960817" y="0"/>
            <a:ext cx="13758333" cy="10287000"/>
          </a:xfrm>
          <a:prstGeom prst="rect">
            <a:avLst/>
          </a:prstGeom>
        </p:spPr>
      </p:pic>
      <p:sp>
        <p:nvSpPr>
          <p:cNvPr name="TextBox 5" id="5"/>
          <p:cNvSpPr txBox="true"/>
          <p:nvPr/>
        </p:nvSpPr>
        <p:spPr>
          <a:xfrm rot="0">
            <a:off x="1855456" y="9169342"/>
            <a:ext cx="14000006" cy="929640"/>
          </a:xfrm>
          <a:prstGeom prst="rect">
            <a:avLst/>
          </a:prstGeom>
        </p:spPr>
        <p:txBody>
          <a:bodyPr anchor="t" rtlCol="false" tIns="0" lIns="0" bIns="0" rIns="0">
            <a:spAutoFit/>
          </a:bodyPr>
          <a:lstStyle/>
          <a:p>
            <a:pPr>
              <a:lnSpc>
                <a:spcPts val="6929"/>
              </a:lnSpc>
            </a:pPr>
            <a:r>
              <a:rPr lang="en-US" sz="6999">
                <a:solidFill>
                  <a:srgbClr val="2D2015"/>
                </a:solidFill>
                <a:latin typeface="League Gothic"/>
              </a:rPr>
              <a:t>PEDIDO DE COMPRA</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2813739" y="0"/>
            <a:ext cx="14445561" cy="10297092"/>
          </a:xfrm>
          <a:prstGeom prst="rect">
            <a:avLst/>
          </a:prstGeom>
        </p:spPr>
      </p:pic>
      <p:sp>
        <p:nvSpPr>
          <p:cNvPr name="TextBox 5" id="5"/>
          <p:cNvSpPr txBox="true"/>
          <p:nvPr/>
        </p:nvSpPr>
        <p:spPr>
          <a:xfrm rot="0">
            <a:off x="1855456" y="9169342"/>
            <a:ext cx="14000006" cy="929640"/>
          </a:xfrm>
          <a:prstGeom prst="rect">
            <a:avLst/>
          </a:prstGeom>
        </p:spPr>
        <p:txBody>
          <a:bodyPr anchor="t" rtlCol="false" tIns="0" lIns="0" bIns="0" rIns="0">
            <a:spAutoFit/>
          </a:bodyPr>
          <a:lstStyle/>
          <a:p>
            <a:pPr>
              <a:lnSpc>
                <a:spcPts val="6929"/>
              </a:lnSpc>
            </a:pPr>
            <a:r>
              <a:rPr lang="en-US" sz="6999">
                <a:solidFill>
                  <a:srgbClr val="2D2015"/>
                </a:solidFill>
                <a:latin typeface="League Gothic"/>
              </a:rPr>
              <a:t>FACTURA DE COMPRA</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3385113" y="1384536"/>
            <a:ext cx="11517774" cy="1520716"/>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3238162" y="3474591"/>
            <a:ext cx="11811676" cy="4361234"/>
          </a:xfrm>
          <a:prstGeom prst="rect">
            <a:avLst/>
          </a:prstGeom>
        </p:spPr>
      </p:pic>
      <p:sp>
        <p:nvSpPr>
          <p:cNvPr name="TextBox 6" id="6"/>
          <p:cNvSpPr txBox="true"/>
          <p:nvPr/>
        </p:nvSpPr>
        <p:spPr>
          <a:xfrm rot="0">
            <a:off x="1855456" y="9169342"/>
            <a:ext cx="14000006" cy="929640"/>
          </a:xfrm>
          <a:prstGeom prst="rect">
            <a:avLst/>
          </a:prstGeom>
        </p:spPr>
        <p:txBody>
          <a:bodyPr anchor="t" rtlCol="false" tIns="0" lIns="0" bIns="0" rIns="0">
            <a:spAutoFit/>
          </a:bodyPr>
          <a:lstStyle/>
          <a:p>
            <a:pPr>
              <a:lnSpc>
                <a:spcPts val="6929"/>
              </a:lnSpc>
            </a:pPr>
            <a:r>
              <a:rPr lang="en-US" sz="6999">
                <a:solidFill>
                  <a:srgbClr val="2D2015"/>
                </a:solidFill>
                <a:latin typeface="League Gothic"/>
              </a:rPr>
              <a:t>PAGO DE PRODUCTOS RECIBIDOS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836521" y="3858844"/>
            <a:ext cx="8104655" cy="8104655"/>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A3DA2"/>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677715" y="533696"/>
            <a:ext cx="900966" cy="1444698"/>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946210" y="5143500"/>
            <a:ext cx="4714875" cy="4114800"/>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2608564" y="78421"/>
            <a:ext cx="6333225" cy="10130158"/>
          </a:xfrm>
          <a:prstGeom prst="rect">
            <a:avLst/>
          </a:prstGeom>
        </p:spPr>
      </p:pic>
      <p:sp>
        <p:nvSpPr>
          <p:cNvPr name="TextBox 7" id="7"/>
          <p:cNvSpPr txBox="true"/>
          <p:nvPr/>
        </p:nvSpPr>
        <p:spPr>
          <a:xfrm rot="0">
            <a:off x="10642586" y="563895"/>
            <a:ext cx="6607249" cy="1298575"/>
          </a:xfrm>
          <a:prstGeom prst="rect">
            <a:avLst/>
          </a:prstGeom>
        </p:spPr>
        <p:txBody>
          <a:bodyPr anchor="t" rtlCol="false" tIns="0" lIns="0" bIns="0" rIns="0">
            <a:spAutoFit/>
          </a:bodyPr>
          <a:lstStyle/>
          <a:p>
            <a:pPr algn="just">
              <a:lnSpc>
                <a:spcPts val="10400"/>
              </a:lnSpc>
            </a:pPr>
            <a:r>
              <a:rPr lang="en-US" sz="8000">
                <a:solidFill>
                  <a:srgbClr val="2D2015"/>
                </a:solidFill>
                <a:latin typeface="League Gothic"/>
              </a:rPr>
              <a:t>CRITERIO DE TIEMPO</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1734283" y="1574592"/>
            <a:ext cx="15322460" cy="6036896"/>
          </a:xfrm>
          <a:prstGeom prst="rect">
            <a:avLst/>
          </a:prstGeom>
        </p:spPr>
      </p:pic>
      <p:sp>
        <p:nvSpPr>
          <p:cNvPr name="TextBox 5" id="5"/>
          <p:cNvSpPr txBox="true"/>
          <p:nvPr/>
        </p:nvSpPr>
        <p:spPr>
          <a:xfrm rot="0">
            <a:off x="1855456" y="9169342"/>
            <a:ext cx="14000006" cy="929640"/>
          </a:xfrm>
          <a:prstGeom prst="rect">
            <a:avLst/>
          </a:prstGeom>
        </p:spPr>
        <p:txBody>
          <a:bodyPr anchor="t" rtlCol="false" tIns="0" lIns="0" bIns="0" rIns="0">
            <a:spAutoFit/>
          </a:bodyPr>
          <a:lstStyle/>
          <a:p>
            <a:pPr>
              <a:lnSpc>
                <a:spcPts val="6929"/>
              </a:lnSpc>
            </a:pPr>
            <a:r>
              <a:rPr lang="en-US" sz="6999">
                <a:solidFill>
                  <a:srgbClr val="2D2015"/>
                </a:solidFill>
                <a:latin typeface="League Gothic"/>
              </a:rPr>
              <a:t>PAGO DE PRODUCTOS RECIBIDOS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F57E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0940" t="0" r="10940" b="0"/>
          <a:stretch>
            <a:fillRect/>
          </a:stretch>
        </p:blipFill>
        <p:spPr>
          <a:xfrm flipH="false" flipV="false" rot="0">
            <a:off x="10058400" y="-247650"/>
            <a:ext cx="8229600" cy="10534650"/>
          </a:xfrm>
          <a:prstGeom prst="rect">
            <a:avLst/>
          </a:prstGeom>
        </p:spPr>
      </p:pic>
      <p:sp>
        <p:nvSpPr>
          <p:cNvPr name="TextBox 3" id="3"/>
          <p:cNvSpPr txBox="true"/>
          <p:nvPr/>
        </p:nvSpPr>
        <p:spPr>
          <a:xfrm rot="0">
            <a:off x="1028700" y="3832210"/>
            <a:ext cx="6483229" cy="2981547"/>
          </a:xfrm>
          <a:prstGeom prst="rect">
            <a:avLst/>
          </a:prstGeom>
        </p:spPr>
        <p:txBody>
          <a:bodyPr anchor="t" rtlCol="false" tIns="0" lIns="0" bIns="0" rIns="0">
            <a:spAutoFit/>
          </a:bodyPr>
          <a:lstStyle/>
          <a:p>
            <a:pPr>
              <a:lnSpc>
                <a:spcPts val="11302"/>
              </a:lnSpc>
            </a:pPr>
            <a:r>
              <a:rPr lang="en-US" sz="12419">
                <a:solidFill>
                  <a:srgbClr val="FFFFFF"/>
                </a:solidFill>
                <a:latin typeface="League Gothic"/>
              </a:rPr>
              <a:t>MÓDULO DE FABRICACIÓN</a:t>
            </a:r>
          </a:p>
        </p:txBody>
      </p:sp>
      <p:grpSp>
        <p:nvGrpSpPr>
          <p:cNvPr name="Group 4" id="4"/>
          <p:cNvGrpSpPr/>
          <p:nvPr/>
        </p:nvGrpSpPr>
        <p:grpSpPr>
          <a:xfrm rot="0">
            <a:off x="7086600" y="-1382590"/>
            <a:ext cx="4822581" cy="4822581"/>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spTree>
  </p:cSld>
  <p:clrMapOvr>
    <a:masterClrMapping/>
  </p:clrMapOvr>
</p:sld>
</file>

<file path=ppt/slides/slide4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007258" y="0"/>
            <a:ext cx="9280742" cy="10287000"/>
            <a:chOff x="0" y="0"/>
            <a:chExt cx="2490392" cy="2760411"/>
          </a:xfrm>
        </p:grpSpPr>
        <p:sp>
          <p:nvSpPr>
            <p:cNvPr name="Freeform 3" id="3"/>
            <p:cNvSpPr/>
            <p:nvPr/>
          </p:nvSpPr>
          <p:spPr>
            <a:xfrm>
              <a:off x="0" y="0"/>
              <a:ext cx="2490392" cy="2760411"/>
            </a:xfrm>
            <a:custGeom>
              <a:avLst/>
              <a:gdLst/>
              <a:ahLst/>
              <a:cxnLst/>
              <a:rect r="r" b="b" t="t" l="l"/>
              <a:pathLst>
                <a:path h="2760411" w="2490392">
                  <a:moveTo>
                    <a:pt x="0" y="0"/>
                  </a:moveTo>
                  <a:lnTo>
                    <a:pt x="2490392" y="0"/>
                  </a:lnTo>
                  <a:lnTo>
                    <a:pt x="2490392" y="2760411"/>
                  </a:lnTo>
                  <a:lnTo>
                    <a:pt x="0" y="2760411"/>
                  </a:lnTo>
                  <a:close/>
                </a:path>
              </a:pathLst>
            </a:custGeom>
            <a:solidFill>
              <a:srgbClr val="0A3DA2"/>
            </a:solidFill>
          </p:spPr>
        </p:sp>
      </p:grpSp>
      <p:sp>
        <p:nvSpPr>
          <p:cNvPr name="AutoShape 4" id="4"/>
          <p:cNvSpPr/>
          <p:nvPr/>
        </p:nvSpPr>
        <p:spPr>
          <a:xfrm rot="-5400000">
            <a:off x="6495955" y="4559703"/>
            <a:ext cx="6861120" cy="0"/>
          </a:xfrm>
          <a:prstGeom prst="line">
            <a:avLst/>
          </a:prstGeom>
          <a:ln cap="rnd" w="28575">
            <a:solidFill>
              <a:srgbClr val="EAD8D3"/>
            </a:solidFill>
            <a:prstDash val="solid"/>
            <a:headEnd type="none" len="sm" w="sm"/>
            <a:tailEnd type="none" len="sm" w="sm"/>
          </a:ln>
        </p:spPr>
      </p:sp>
      <p:grpSp>
        <p:nvGrpSpPr>
          <p:cNvPr name="Group 5" id="5"/>
          <p:cNvGrpSpPr/>
          <p:nvPr/>
        </p:nvGrpSpPr>
        <p:grpSpPr>
          <a:xfrm rot="0">
            <a:off x="9761293" y="1143430"/>
            <a:ext cx="330444" cy="330444"/>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sp>
        <p:nvSpPr>
          <p:cNvPr name="TextBox 7" id="7"/>
          <p:cNvSpPr txBox="true"/>
          <p:nvPr/>
        </p:nvSpPr>
        <p:spPr>
          <a:xfrm rot="0">
            <a:off x="1028700" y="3206579"/>
            <a:ext cx="6483229" cy="3809999"/>
          </a:xfrm>
          <a:prstGeom prst="rect">
            <a:avLst/>
          </a:prstGeom>
        </p:spPr>
        <p:txBody>
          <a:bodyPr anchor="t" rtlCol="false" tIns="0" lIns="0" bIns="0" rIns="0">
            <a:spAutoFit/>
          </a:bodyPr>
          <a:lstStyle/>
          <a:p>
            <a:pPr>
              <a:lnSpc>
                <a:spcPts val="9899"/>
              </a:lnSpc>
            </a:pPr>
            <a:r>
              <a:rPr lang="en-US" sz="9999">
                <a:solidFill>
                  <a:srgbClr val="4076E1"/>
                </a:solidFill>
                <a:latin typeface="League Gothic"/>
              </a:rPr>
              <a:t>LA MANUFACTURA CON ODOO VS MANUAL</a:t>
            </a:r>
          </a:p>
        </p:txBody>
      </p:sp>
      <p:sp>
        <p:nvSpPr>
          <p:cNvPr name="TextBox 8" id="8"/>
          <p:cNvSpPr txBox="true"/>
          <p:nvPr/>
        </p:nvSpPr>
        <p:spPr>
          <a:xfrm rot="0">
            <a:off x="10776071" y="1200150"/>
            <a:ext cx="6483229" cy="558165"/>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a:rPr>
              <a:t>PRODUCTOS TERMINADOS</a:t>
            </a:r>
          </a:p>
        </p:txBody>
      </p:sp>
      <p:sp>
        <p:nvSpPr>
          <p:cNvPr name="TextBox 9" id="9"/>
          <p:cNvSpPr txBox="true"/>
          <p:nvPr/>
        </p:nvSpPr>
        <p:spPr>
          <a:xfrm rot="0">
            <a:off x="10776071" y="3400065"/>
            <a:ext cx="6483229" cy="558165"/>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a:rPr>
              <a:t>LISTA DE MATERIALES (BOM)</a:t>
            </a:r>
          </a:p>
        </p:txBody>
      </p:sp>
      <p:sp>
        <p:nvSpPr>
          <p:cNvPr name="TextBox 10" id="10"/>
          <p:cNvSpPr txBox="true"/>
          <p:nvPr/>
        </p:nvSpPr>
        <p:spPr>
          <a:xfrm rot="0">
            <a:off x="10776071" y="5442096"/>
            <a:ext cx="6483229" cy="558165"/>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a:rPr>
              <a:t>ORDENES DE FABRICACIÓN</a:t>
            </a:r>
          </a:p>
        </p:txBody>
      </p:sp>
      <p:sp>
        <p:nvSpPr>
          <p:cNvPr name="TextBox 11" id="11"/>
          <p:cNvSpPr txBox="true"/>
          <p:nvPr/>
        </p:nvSpPr>
        <p:spPr>
          <a:xfrm rot="0">
            <a:off x="10776071" y="7811193"/>
            <a:ext cx="6483229" cy="558165"/>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Bold"/>
              </a:rPr>
              <a:t>INFORMES</a:t>
            </a:r>
          </a:p>
        </p:txBody>
      </p:sp>
      <p:grpSp>
        <p:nvGrpSpPr>
          <p:cNvPr name="Group 12" id="12"/>
          <p:cNvGrpSpPr/>
          <p:nvPr/>
        </p:nvGrpSpPr>
        <p:grpSpPr>
          <a:xfrm rot="0">
            <a:off x="9747006" y="3428200"/>
            <a:ext cx="330444" cy="330444"/>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grpSp>
        <p:nvGrpSpPr>
          <p:cNvPr name="Group 14" id="14"/>
          <p:cNvGrpSpPr/>
          <p:nvPr/>
        </p:nvGrpSpPr>
        <p:grpSpPr>
          <a:xfrm rot="0">
            <a:off x="9747006" y="5470231"/>
            <a:ext cx="330444" cy="330444"/>
            <a:chOff x="0" y="0"/>
            <a:chExt cx="6350000" cy="6350000"/>
          </a:xfrm>
        </p:grpSpPr>
        <p:sp>
          <p:nvSpPr>
            <p:cNvPr name="Freeform 15" id="1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grpSp>
        <p:nvGrpSpPr>
          <p:cNvPr name="Group 16" id="16"/>
          <p:cNvGrpSpPr/>
          <p:nvPr/>
        </p:nvGrpSpPr>
        <p:grpSpPr>
          <a:xfrm rot="0">
            <a:off x="9775581" y="7674106"/>
            <a:ext cx="330444" cy="330444"/>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sp>
        <p:nvSpPr>
          <p:cNvPr name="TextBox 18" id="18"/>
          <p:cNvSpPr txBox="true"/>
          <p:nvPr/>
        </p:nvSpPr>
        <p:spPr>
          <a:xfrm rot="0">
            <a:off x="1028700" y="8864731"/>
            <a:ext cx="7140358" cy="396875"/>
          </a:xfrm>
          <a:prstGeom prst="rect">
            <a:avLst/>
          </a:prstGeom>
        </p:spPr>
        <p:txBody>
          <a:bodyPr anchor="t" rtlCol="false" tIns="0" lIns="0" bIns="0" rIns="0">
            <a:spAutoFit/>
          </a:bodyPr>
          <a:lstStyle/>
          <a:p>
            <a:pPr>
              <a:lnSpc>
                <a:spcPts val="2799"/>
              </a:lnSpc>
            </a:pPr>
            <a:r>
              <a:rPr lang="en-US" sz="3499">
                <a:solidFill>
                  <a:srgbClr val="2D2015"/>
                </a:solidFill>
                <a:latin typeface="League Gothic"/>
              </a:rPr>
              <a:t> </a:t>
            </a:r>
            <a:r>
              <a:rPr lang="en-US" sz="3499">
                <a:solidFill>
                  <a:srgbClr val="FFFFFF"/>
                </a:solidFill>
                <a:latin typeface="League Gothic"/>
              </a:rPr>
              <a:t>TE</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1035951" y="977342"/>
            <a:ext cx="10750746" cy="2818484"/>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7054765" y="3795826"/>
            <a:ext cx="10743495" cy="2453239"/>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191500" y="6249065"/>
            <a:ext cx="10696053" cy="2596630"/>
          </a:xfrm>
          <a:prstGeom prst="rect">
            <a:avLst/>
          </a:prstGeom>
        </p:spPr>
      </p:pic>
      <p:sp>
        <p:nvSpPr>
          <p:cNvPr name="TextBox 7" id="7"/>
          <p:cNvSpPr txBox="true"/>
          <p:nvPr/>
        </p:nvSpPr>
        <p:spPr>
          <a:xfrm rot="0">
            <a:off x="1855456" y="9169342"/>
            <a:ext cx="14000006" cy="929640"/>
          </a:xfrm>
          <a:prstGeom prst="rect">
            <a:avLst/>
          </a:prstGeom>
        </p:spPr>
        <p:txBody>
          <a:bodyPr anchor="t" rtlCol="false" tIns="0" lIns="0" bIns="0" rIns="0">
            <a:spAutoFit/>
          </a:bodyPr>
          <a:lstStyle/>
          <a:p>
            <a:pPr>
              <a:lnSpc>
                <a:spcPts val="6929"/>
              </a:lnSpc>
            </a:pPr>
            <a:r>
              <a:rPr lang="en-US" sz="6999">
                <a:solidFill>
                  <a:srgbClr val="2D2015"/>
                </a:solidFill>
                <a:latin typeface="League Gothic"/>
              </a:rPr>
              <a:t>MODULO FABRICACIÓN - BARRA DE OPECIONES</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919910" y="360906"/>
            <a:ext cx="16339390" cy="4139312"/>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7631787" y="3227929"/>
            <a:ext cx="9109833" cy="6871053"/>
          </a:xfrm>
          <a:prstGeom prst="rect">
            <a:avLst/>
          </a:prstGeom>
        </p:spPr>
      </p:pic>
      <p:sp>
        <p:nvSpPr>
          <p:cNvPr name="TextBox 6" id="6"/>
          <p:cNvSpPr txBox="true"/>
          <p:nvPr/>
        </p:nvSpPr>
        <p:spPr>
          <a:xfrm rot="0">
            <a:off x="1855456" y="9169342"/>
            <a:ext cx="14000006" cy="929640"/>
          </a:xfrm>
          <a:prstGeom prst="rect">
            <a:avLst/>
          </a:prstGeom>
        </p:spPr>
        <p:txBody>
          <a:bodyPr anchor="t" rtlCol="false" tIns="0" lIns="0" bIns="0" rIns="0">
            <a:spAutoFit/>
          </a:bodyPr>
          <a:lstStyle/>
          <a:p>
            <a:pPr>
              <a:lnSpc>
                <a:spcPts val="6929"/>
              </a:lnSpc>
            </a:pPr>
            <a:r>
              <a:rPr lang="en-US" sz="6999">
                <a:solidFill>
                  <a:srgbClr val="2D2015"/>
                </a:solidFill>
                <a:latin typeface="League Gothic"/>
              </a:rPr>
              <a:t>PRODUCTOS FABRICADOS</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1028700" y="1556623"/>
            <a:ext cx="16230600" cy="6278991"/>
          </a:xfrm>
          <a:prstGeom prst="rect">
            <a:avLst/>
          </a:prstGeom>
        </p:spPr>
      </p:pic>
      <p:sp>
        <p:nvSpPr>
          <p:cNvPr name="TextBox 5" id="5"/>
          <p:cNvSpPr txBox="true"/>
          <p:nvPr/>
        </p:nvSpPr>
        <p:spPr>
          <a:xfrm rot="0">
            <a:off x="1855456" y="9169342"/>
            <a:ext cx="14000006" cy="929640"/>
          </a:xfrm>
          <a:prstGeom prst="rect">
            <a:avLst/>
          </a:prstGeom>
        </p:spPr>
        <p:txBody>
          <a:bodyPr anchor="t" rtlCol="false" tIns="0" lIns="0" bIns="0" rIns="0">
            <a:spAutoFit/>
          </a:bodyPr>
          <a:lstStyle/>
          <a:p>
            <a:pPr>
              <a:lnSpc>
                <a:spcPts val="6929"/>
              </a:lnSpc>
            </a:pPr>
            <a:r>
              <a:rPr lang="en-US" sz="6999">
                <a:solidFill>
                  <a:srgbClr val="2D2015"/>
                </a:solidFill>
                <a:latin typeface="League Gothic"/>
              </a:rPr>
              <a:t>LISTA DE MATERIALES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1340088" y="1857416"/>
            <a:ext cx="16059810" cy="6572168"/>
          </a:xfrm>
          <a:prstGeom prst="rect">
            <a:avLst/>
          </a:prstGeom>
        </p:spPr>
      </p:pic>
      <p:sp>
        <p:nvSpPr>
          <p:cNvPr name="TextBox 5" id="5"/>
          <p:cNvSpPr txBox="true"/>
          <p:nvPr/>
        </p:nvSpPr>
        <p:spPr>
          <a:xfrm rot="0">
            <a:off x="1855456" y="9169342"/>
            <a:ext cx="14000006" cy="929640"/>
          </a:xfrm>
          <a:prstGeom prst="rect">
            <a:avLst/>
          </a:prstGeom>
        </p:spPr>
        <p:txBody>
          <a:bodyPr anchor="t" rtlCol="false" tIns="0" lIns="0" bIns="0" rIns="0">
            <a:spAutoFit/>
          </a:bodyPr>
          <a:lstStyle/>
          <a:p>
            <a:pPr>
              <a:lnSpc>
                <a:spcPts val="6929"/>
              </a:lnSpc>
            </a:pPr>
            <a:r>
              <a:rPr lang="en-US" sz="6999">
                <a:solidFill>
                  <a:srgbClr val="2D2015"/>
                </a:solidFill>
                <a:latin typeface="League Gothic"/>
              </a:rPr>
              <a:t>LISTA DE MATERIALES</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2654574" y="865775"/>
            <a:ext cx="13579827" cy="3147408"/>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2715877" y="4598893"/>
            <a:ext cx="13457222" cy="4114265"/>
          </a:xfrm>
          <a:prstGeom prst="rect">
            <a:avLst/>
          </a:prstGeom>
        </p:spPr>
      </p:pic>
      <p:sp>
        <p:nvSpPr>
          <p:cNvPr name="TextBox 6" id="6"/>
          <p:cNvSpPr txBox="true"/>
          <p:nvPr/>
        </p:nvSpPr>
        <p:spPr>
          <a:xfrm rot="0">
            <a:off x="1855456" y="9169342"/>
            <a:ext cx="14000006" cy="929640"/>
          </a:xfrm>
          <a:prstGeom prst="rect">
            <a:avLst/>
          </a:prstGeom>
        </p:spPr>
        <p:txBody>
          <a:bodyPr anchor="t" rtlCol="false" tIns="0" lIns="0" bIns="0" rIns="0">
            <a:spAutoFit/>
          </a:bodyPr>
          <a:lstStyle/>
          <a:p>
            <a:pPr>
              <a:lnSpc>
                <a:spcPts val="6929"/>
              </a:lnSpc>
            </a:pPr>
            <a:r>
              <a:rPr lang="en-US" sz="6999">
                <a:solidFill>
                  <a:srgbClr val="2D2015"/>
                </a:solidFill>
                <a:latin typeface="League Gothic"/>
              </a:rPr>
              <a:t>ORDENES DE FABRICACIÓN</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3653197" y="894346"/>
            <a:ext cx="11614012" cy="8141646"/>
          </a:xfrm>
          <a:prstGeom prst="rect">
            <a:avLst/>
          </a:prstGeom>
        </p:spPr>
      </p:pic>
      <p:sp>
        <p:nvSpPr>
          <p:cNvPr name="TextBox 5" id="5"/>
          <p:cNvSpPr txBox="true"/>
          <p:nvPr/>
        </p:nvSpPr>
        <p:spPr>
          <a:xfrm rot="0">
            <a:off x="1855456" y="9169342"/>
            <a:ext cx="14000006" cy="929640"/>
          </a:xfrm>
          <a:prstGeom prst="rect">
            <a:avLst/>
          </a:prstGeom>
        </p:spPr>
        <p:txBody>
          <a:bodyPr anchor="t" rtlCol="false" tIns="0" lIns="0" bIns="0" rIns="0">
            <a:spAutoFit/>
          </a:bodyPr>
          <a:lstStyle/>
          <a:p>
            <a:pPr>
              <a:lnSpc>
                <a:spcPts val="6929"/>
              </a:lnSpc>
            </a:pPr>
            <a:r>
              <a:rPr lang="en-US" sz="6999">
                <a:solidFill>
                  <a:srgbClr val="2D2015"/>
                </a:solidFill>
                <a:latin typeface="League Gothic"/>
              </a:rPr>
              <a:t>ORDENES DE FABRICACIÓN</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2949622" y="361681"/>
            <a:ext cx="11811676" cy="5439428"/>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3093397" y="6261612"/>
            <a:ext cx="11811676" cy="2313877"/>
          </a:xfrm>
          <a:prstGeom prst="rect">
            <a:avLst/>
          </a:prstGeom>
        </p:spPr>
      </p:pic>
      <p:sp>
        <p:nvSpPr>
          <p:cNvPr name="TextBox 6" id="6"/>
          <p:cNvSpPr txBox="true"/>
          <p:nvPr/>
        </p:nvSpPr>
        <p:spPr>
          <a:xfrm rot="0">
            <a:off x="1855456" y="9169342"/>
            <a:ext cx="14000006" cy="929640"/>
          </a:xfrm>
          <a:prstGeom prst="rect">
            <a:avLst/>
          </a:prstGeom>
        </p:spPr>
        <p:txBody>
          <a:bodyPr anchor="t" rtlCol="false" tIns="0" lIns="0" bIns="0" rIns="0">
            <a:spAutoFit/>
          </a:bodyPr>
          <a:lstStyle/>
          <a:p>
            <a:pPr>
              <a:lnSpc>
                <a:spcPts val="6929"/>
              </a:lnSpc>
            </a:pPr>
            <a:r>
              <a:rPr lang="en-US" sz="6999">
                <a:solidFill>
                  <a:srgbClr val="2D2015"/>
                </a:solidFill>
                <a:latin typeface="League Gothic"/>
              </a:rPr>
              <a:t>ORDENES DE FABRICACIÓN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007258" y="0"/>
            <a:ext cx="9280742" cy="10287000"/>
            <a:chOff x="0" y="0"/>
            <a:chExt cx="2490392" cy="2760411"/>
          </a:xfrm>
        </p:grpSpPr>
        <p:sp>
          <p:nvSpPr>
            <p:cNvPr name="Freeform 3" id="3"/>
            <p:cNvSpPr/>
            <p:nvPr/>
          </p:nvSpPr>
          <p:spPr>
            <a:xfrm>
              <a:off x="0" y="0"/>
              <a:ext cx="2490392" cy="2760411"/>
            </a:xfrm>
            <a:custGeom>
              <a:avLst/>
              <a:gdLst/>
              <a:ahLst/>
              <a:cxnLst/>
              <a:rect r="r" b="b" t="t" l="l"/>
              <a:pathLst>
                <a:path h="2760411" w="2490392">
                  <a:moveTo>
                    <a:pt x="0" y="0"/>
                  </a:moveTo>
                  <a:lnTo>
                    <a:pt x="2490392" y="0"/>
                  </a:lnTo>
                  <a:lnTo>
                    <a:pt x="2490392" y="2760411"/>
                  </a:lnTo>
                  <a:lnTo>
                    <a:pt x="0" y="2760411"/>
                  </a:lnTo>
                  <a:close/>
                </a:path>
              </a:pathLst>
            </a:custGeom>
            <a:solidFill>
              <a:srgbClr val="0A3DA2"/>
            </a:solidFill>
          </p:spPr>
        </p:sp>
      </p:grpSp>
      <p:sp>
        <p:nvSpPr>
          <p:cNvPr name="AutoShape 4" id="4"/>
          <p:cNvSpPr/>
          <p:nvPr/>
        </p:nvSpPr>
        <p:spPr>
          <a:xfrm rot="-5400000">
            <a:off x="6495955" y="4559703"/>
            <a:ext cx="6861120" cy="0"/>
          </a:xfrm>
          <a:prstGeom prst="line">
            <a:avLst/>
          </a:prstGeom>
          <a:ln cap="rnd" w="28575">
            <a:solidFill>
              <a:srgbClr val="EAD8D3"/>
            </a:solidFill>
            <a:prstDash val="solid"/>
            <a:headEnd type="none" len="sm" w="sm"/>
            <a:tailEnd type="none" len="sm" w="sm"/>
          </a:ln>
        </p:spPr>
      </p:sp>
      <p:grpSp>
        <p:nvGrpSpPr>
          <p:cNvPr name="Group 5" id="5"/>
          <p:cNvGrpSpPr/>
          <p:nvPr/>
        </p:nvGrpSpPr>
        <p:grpSpPr>
          <a:xfrm rot="0">
            <a:off x="9761293" y="1143430"/>
            <a:ext cx="330444" cy="330444"/>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grpSp>
        <p:nvGrpSpPr>
          <p:cNvPr name="Group 7" id="7"/>
          <p:cNvGrpSpPr/>
          <p:nvPr/>
        </p:nvGrpSpPr>
        <p:grpSpPr>
          <a:xfrm rot="0">
            <a:off x="9747006" y="3428200"/>
            <a:ext cx="330444" cy="330444"/>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grpSp>
        <p:nvGrpSpPr>
          <p:cNvPr name="Group 9" id="9"/>
          <p:cNvGrpSpPr/>
          <p:nvPr/>
        </p:nvGrpSpPr>
        <p:grpSpPr>
          <a:xfrm rot="0">
            <a:off x="9747006" y="5470231"/>
            <a:ext cx="330444" cy="330444"/>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grpSp>
        <p:nvGrpSpPr>
          <p:cNvPr name="Group 11" id="11"/>
          <p:cNvGrpSpPr/>
          <p:nvPr/>
        </p:nvGrpSpPr>
        <p:grpSpPr>
          <a:xfrm rot="0">
            <a:off x="9775581" y="7674106"/>
            <a:ext cx="330444" cy="330444"/>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pic>
        <p:nvPicPr>
          <p:cNvPr name="Picture 13" id="13"/>
          <p:cNvPicPr>
            <a:picLocks noChangeAspect="true"/>
          </p:cNvPicPr>
          <p:nvPr/>
        </p:nvPicPr>
        <p:blipFill>
          <a:blip r:embed="rId2"/>
          <a:srcRect l="0" t="5" r="0" b="5"/>
          <a:stretch>
            <a:fillRect/>
          </a:stretch>
        </p:blipFill>
        <p:spPr>
          <a:xfrm flipH="false" flipV="false" rot="0">
            <a:off x="12933870" y="851324"/>
            <a:ext cx="999626" cy="914658"/>
          </a:xfrm>
          <a:prstGeom prst="rect">
            <a:avLst/>
          </a:prstGeom>
        </p:spPr>
      </p:pic>
      <p:sp>
        <p:nvSpPr>
          <p:cNvPr name="TextBox 14" id="14"/>
          <p:cNvSpPr txBox="true"/>
          <p:nvPr/>
        </p:nvSpPr>
        <p:spPr>
          <a:xfrm rot="0">
            <a:off x="1082091" y="2201108"/>
            <a:ext cx="6483229" cy="6003028"/>
          </a:xfrm>
          <a:prstGeom prst="rect">
            <a:avLst/>
          </a:prstGeom>
        </p:spPr>
        <p:txBody>
          <a:bodyPr anchor="t" rtlCol="false" tIns="0" lIns="0" bIns="0" rIns="0">
            <a:spAutoFit/>
          </a:bodyPr>
          <a:lstStyle/>
          <a:p>
            <a:pPr>
              <a:lnSpc>
                <a:spcPts val="9935"/>
              </a:lnSpc>
            </a:pPr>
            <a:r>
              <a:rPr lang="en-US" sz="12419">
                <a:solidFill>
                  <a:srgbClr val="4076E1"/>
                </a:solidFill>
                <a:latin typeface="League Gothic"/>
              </a:rPr>
              <a:t>CRITERIO  DE ALCANCE</a:t>
            </a:r>
          </a:p>
          <a:p>
            <a:pPr>
              <a:lnSpc>
                <a:spcPts val="9935"/>
              </a:lnSpc>
            </a:pPr>
          </a:p>
          <a:p>
            <a:pPr>
              <a:lnSpc>
                <a:spcPts val="6400"/>
              </a:lnSpc>
            </a:pPr>
            <a:r>
              <a:rPr lang="en-US" sz="8000">
                <a:solidFill>
                  <a:srgbClr val="4076E1"/>
                </a:solidFill>
                <a:latin typeface="League Gothic"/>
              </a:rPr>
              <a:t>SISTEMA ERP ODOO</a:t>
            </a:r>
          </a:p>
          <a:p>
            <a:pPr>
              <a:lnSpc>
                <a:spcPts val="9935"/>
              </a:lnSpc>
            </a:pPr>
          </a:p>
        </p:txBody>
      </p:sp>
      <p:sp>
        <p:nvSpPr>
          <p:cNvPr name="TextBox 15" id="15"/>
          <p:cNvSpPr txBox="true"/>
          <p:nvPr/>
        </p:nvSpPr>
        <p:spPr>
          <a:xfrm rot="0">
            <a:off x="10776071" y="1200150"/>
            <a:ext cx="6483229" cy="558165"/>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a:rPr>
              <a:t>ANÁLISIS</a:t>
            </a:r>
          </a:p>
        </p:txBody>
      </p:sp>
      <p:sp>
        <p:nvSpPr>
          <p:cNvPr name="TextBox 16" id="16"/>
          <p:cNvSpPr txBox="true"/>
          <p:nvPr/>
        </p:nvSpPr>
        <p:spPr>
          <a:xfrm rot="0">
            <a:off x="10776071" y="3400065"/>
            <a:ext cx="6483229" cy="558165"/>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a:rPr>
              <a:t>PLANIFICACIÓN Y DISEÑO</a:t>
            </a:r>
          </a:p>
        </p:txBody>
      </p:sp>
      <p:sp>
        <p:nvSpPr>
          <p:cNvPr name="TextBox 17" id="17"/>
          <p:cNvSpPr txBox="true"/>
          <p:nvPr/>
        </p:nvSpPr>
        <p:spPr>
          <a:xfrm rot="0">
            <a:off x="10776071" y="5442096"/>
            <a:ext cx="6483229" cy="558165"/>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a:rPr>
              <a:t>IMPLEMENTACIÓN</a:t>
            </a:r>
          </a:p>
        </p:txBody>
      </p:sp>
      <p:sp>
        <p:nvSpPr>
          <p:cNvPr name="TextBox 18" id="18"/>
          <p:cNvSpPr txBox="true"/>
          <p:nvPr/>
        </p:nvSpPr>
        <p:spPr>
          <a:xfrm rot="0">
            <a:off x="10776071" y="7645971"/>
            <a:ext cx="6483229" cy="558165"/>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a:rPr>
              <a:t>PUESTA EN MARCHA Y SOPORTE</a:t>
            </a:r>
          </a:p>
        </p:txBody>
      </p:sp>
      <p:pic>
        <p:nvPicPr>
          <p:cNvPr name="Picture 19" id="19"/>
          <p:cNvPicPr>
            <a:picLocks noChangeAspect="true"/>
          </p:cNvPicPr>
          <p:nvPr/>
        </p:nvPicPr>
        <p:blipFill>
          <a:blip r:embed="rId2"/>
          <a:srcRect l="0" t="5" r="0" b="5"/>
          <a:stretch>
            <a:fillRect/>
          </a:stretch>
        </p:blipFill>
        <p:spPr>
          <a:xfrm flipH="false" flipV="false" rot="0">
            <a:off x="15364030" y="2970871"/>
            <a:ext cx="999626" cy="914658"/>
          </a:xfrm>
          <a:prstGeom prst="rect">
            <a:avLst/>
          </a:prstGeom>
        </p:spPr>
      </p:pic>
      <p:sp>
        <p:nvSpPr>
          <p:cNvPr name="TextBox 20" id="20"/>
          <p:cNvSpPr txBox="true"/>
          <p:nvPr/>
        </p:nvSpPr>
        <p:spPr>
          <a:xfrm rot="0">
            <a:off x="14138759" y="5400503"/>
            <a:ext cx="2028230" cy="422275"/>
          </a:xfrm>
          <a:prstGeom prst="rect">
            <a:avLst/>
          </a:prstGeom>
        </p:spPr>
        <p:txBody>
          <a:bodyPr anchor="t" rtlCol="false" tIns="0" lIns="0" bIns="0" rIns="0">
            <a:spAutoFit/>
          </a:bodyPr>
          <a:lstStyle/>
          <a:p>
            <a:pPr algn="ctr">
              <a:lnSpc>
                <a:spcPts val="3499"/>
              </a:lnSpc>
              <a:spcBef>
                <a:spcPct val="0"/>
              </a:spcBef>
            </a:pPr>
            <a:r>
              <a:rPr lang="en-US" sz="2499">
                <a:solidFill>
                  <a:srgbClr val="7ED957"/>
                </a:solidFill>
                <a:latin typeface="League Gothic"/>
              </a:rPr>
              <a:t>PREPARATIVOS FINALES</a:t>
            </a:r>
          </a:p>
        </p:txBody>
      </p:sp>
      <p:sp>
        <p:nvSpPr>
          <p:cNvPr name="TextBox 21" id="21"/>
          <p:cNvSpPr txBox="true"/>
          <p:nvPr/>
        </p:nvSpPr>
        <p:spPr>
          <a:xfrm rot="0">
            <a:off x="16166989" y="7582276"/>
            <a:ext cx="1104186" cy="422275"/>
          </a:xfrm>
          <a:prstGeom prst="rect">
            <a:avLst/>
          </a:prstGeom>
        </p:spPr>
        <p:txBody>
          <a:bodyPr anchor="t" rtlCol="false" tIns="0" lIns="0" bIns="0" rIns="0">
            <a:spAutoFit/>
          </a:bodyPr>
          <a:lstStyle/>
          <a:p>
            <a:pPr algn="ctr">
              <a:lnSpc>
                <a:spcPts val="3499"/>
              </a:lnSpc>
              <a:spcBef>
                <a:spcPct val="0"/>
              </a:spcBef>
            </a:pPr>
            <a:r>
              <a:rPr lang="en-US" sz="2499">
                <a:solidFill>
                  <a:srgbClr val="7ED957"/>
                </a:solidFill>
                <a:latin typeface="League Gothic"/>
              </a:rPr>
              <a:t>MUY PRONTO</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1855456" y="1384536"/>
            <a:ext cx="15101912" cy="6784244"/>
          </a:xfrm>
          <a:prstGeom prst="rect">
            <a:avLst/>
          </a:prstGeom>
        </p:spPr>
      </p:pic>
      <p:sp>
        <p:nvSpPr>
          <p:cNvPr name="TextBox 5" id="5"/>
          <p:cNvSpPr txBox="true"/>
          <p:nvPr/>
        </p:nvSpPr>
        <p:spPr>
          <a:xfrm rot="0">
            <a:off x="1855456" y="9169342"/>
            <a:ext cx="14000006" cy="929640"/>
          </a:xfrm>
          <a:prstGeom prst="rect">
            <a:avLst/>
          </a:prstGeom>
        </p:spPr>
        <p:txBody>
          <a:bodyPr anchor="t" rtlCol="false" tIns="0" lIns="0" bIns="0" rIns="0">
            <a:spAutoFit/>
          </a:bodyPr>
          <a:lstStyle/>
          <a:p>
            <a:pPr>
              <a:lnSpc>
                <a:spcPts val="6929"/>
              </a:lnSpc>
            </a:pPr>
            <a:r>
              <a:rPr lang="en-US" sz="6999">
                <a:solidFill>
                  <a:srgbClr val="2D2015"/>
                </a:solidFill>
                <a:latin typeface="League Gothic"/>
              </a:rPr>
              <a:t>ORDENES DE FABRICACIÓN</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1590667" y="1384536"/>
            <a:ext cx="15391130" cy="6945741"/>
          </a:xfrm>
          <a:prstGeom prst="rect">
            <a:avLst/>
          </a:prstGeom>
        </p:spPr>
      </p:pic>
      <p:sp>
        <p:nvSpPr>
          <p:cNvPr name="TextBox 5" id="5"/>
          <p:cNvSpPr txBox="true"/>
          <p:nvPr/>
        </p:nvSpPr>
        <p:spPr>
          <a:xfrm rot="0">
            <a:off x="1855456" y="9169342"/>
            <a:ext cx="14000006" cy="929640"/>
          </a:xfrm>
          <a:prstGeom prst="rect">
            <a:avLst/>
          </a:prstGeom>
        </p:spPr>
        <p:txBody>
          <a:bodyPr anchor="t" rtlCol="false" tIns="0" lIns="0" bIns="0" rIns="0">
            <a:spAutoFit/>
          </a:bodyPr>
          <a:lstStyle/>
          <a:p>
            <a:pPr>
              <a:lnSpc>
                <a:spcPts val="6929"/>
              </a:lnSpc>
            </a:pPr>
            <a:r>
              <a:rPr lang="en-US" sz="6999">
                <a:solidFill>
                  <a:srgbClr val="2D2015"/>
                </a:solidFill>
                <a:latin typeface="League Gothic"/>
              </a:rPr>
              <a:t>ORDENES DE FABRICACIÓN</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1028700" y="1028700"/>
            <a:ext cx="16303287" cy="8007292"/>
          </a:xfrm>
          <a:prstGeom prst="rect">
            <a:avLst/>
          </a:prstGeom>
        </p:spPr>
      </p:pic>
      <p:sp>
        <p:nvSpPr>
          <p:cNvPr name="TextBox 5" id="5"/>
          <p:cNvSpPr txBox="true"/>
          <p:nvPr/>
        </p:nvSpPr>
        <p:spPr>
          <a:xfrm rot="0">
            <a:off x="1855456" y="9169342"/>
            <a:ext cx="14000006" cy="929640"/>
          </a:xfrm>
          <a:prstGeom prst="rect">
            <a:avLst/>
          </a:prstGeom>
        </p:spPr>
        <p:txBody>
          <a:bodyPr anchor="t" rtlCol="false" tIns="0" lIns="0" bIns="0" rIns="0">
            <a:spAutoFit/>
          </a:bodyPr>
          <a:lstStyle/>
          <a:p>
            <a:pPr>
              <a:lnSpc>
                <a:spcPts val="6929"/>
              </a:lnSpc>
            </a:pPr>
            <a:r>
              <a:rPr lang="en-US" sz="6999">
                <a:solidFill>
                  <a:srgbClr val="2D2015"/>
                </a:solidFill>
                <a:latin typeface="League Gothic"/>
              </a:rPr>
              <a:t>INFORMES</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0F57E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3976" t="0" r="23976" b="0"/>
          <a:stretch>
            <a:fillRect/>
          </a:stretch>
        </p:blipFill>
        <p:spPr>
          <a:xfrm flipH="false" flipV="false" rot="0">
            <a:off x="10058400" y="-247650"/>
            <a:ext cx="8229600" cy="10534650"/>
          </a:xfrm>
          <a:prstGeom prst="rect">
            <a:avLst/>
          </a:prstGeom>
        </p:spPr>
      </p:pic>
      <p:sp>
        <p:nvSpPr>
          <p:cNvPr name="TextBox 3" id="3"/>
          <p:cNvSpPr txBox="true"/>
          <p:nvPr/>
        </p:nvSpPr>
        <p:spPr>
          <a:xfrm rot="0">
            <a:off x="1028700" y="3832210"/>
            <a:ext cx="6483229" cy="2981547"/>
          </a:xfrm>
          <a:prstGeom prst="rect">
            <a:avLst/>
          </a:prstGeom>
        </p:spPr>
        <p:txBody>
          <a:bodyPr anchor="t" rtlCol="false" tIns="0" lIns="0" bIns="0" rIns="0">
            <a:spAutoFit/>
          </a:bodyPr>
          <a:lstStyle/>
          <a:p>
            <a:pPr>
              <a:lnSpc>
                <a:spcPts val="11302"/>
              </a:lnSpc>
            </a:pPr>
            <a:r>
              <a:rPr lang="en-US" sz="12419">
                <a:solidFill>
                  <a:srgbClr val="FFFFFF"/>
                </a:solidFill>
                <a:latin typeface="League Gothic"/>
              </a:rPr>
              <a:t>MÓDULO DE INVENTARIO</a:t>
            </a:r>
          </a:p>
        </p:txBody>
      </p:sp>
      <p:sp>
        <p:nvSpPr>
          <p:cNvPr name="TextBox 4" id="4"/>
          <p:cNvSpPr txBox="true"/>
          <p:nvPr/>
        </p:nvSpPr>
        <p:spPr>
          <a:xfrm rot="0">
            <a:off x="1028700" y="6775657"/>
            <a:ext cx="7925167" cy="1727500"/>
          </a:xfrm>
          <a:prstGeom prst="rect">
            <a:avLst/>
          </a:prstGeom>
        </p:spPr>
        <p:txBody>
          <a:bodyPr anchor="t" rtlCol="false" tIns="0" lIns="0" bIns="0" rIns="0">
            <a:spAutoFit/>
          </a:bodyPr>
          <a:lstStyle/>
          <a:p>
            <a:pPr>
              <a:lnSpc>
                <a:spcPts val="3461"/>
              </a:lnSpc>
            </a:pPr>
            <a:r>
              <a:rPr lang="en-US" sz="2472">
                <a:solidFill>
                  <a:srgbClr val="FFFFFF"/>
                </a:solidFill>
                <a:latin typeface="Open Sans"/>
              </a:rPr>
              <a:t>El inventario es el registro de los bienes que pertenecen a una persona natural o jurídica. Así, queda constancia de una serie de activos u objetos.</a:t>
            </a:r>
          </a:p>
          <a:p>
            <a:pPr>
              <a:lnSpc>
                <a:spcPts val="3461"/>
              </a:lnSpc>
            </a:pPr>
          </a:p>
        </p:txBody>
      </p:sp>
      <p:grpSp>
        <p:nvGrpSpPr>
          <p:cNvPr name="Group 5" id="5"/>
          <p:cNvGrpSpPr/>
          <p:nvPr/>
        </p:nvGrpSpPr>
        <p:grpSpPr>
          <a:xfrm rot="0">
            <a:off x="7086600" y="-1382590"/>
            <a:ext cx="4822581" cy="4822581"/>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spTree>
  </p:cSld>
  <p:clrMapOvr>
    <a:masterClrMapping/>
  </p:clrMapOvr>
</p:sld>
</file>

<file path=ppt/slides/slide5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007258" y="0"/>
            <a:ext cx="9280742" cy="10287000"/>
            <a:chOff x="0" y="0"/>
            <a:chExt cx="2490392" cy="2760411"/>
          </a:xfrm>
        </p:grpSpPr>
        <p:sp>
          <p:nvSpPr>
            <p:cNvPr name="Freeform 3" id="3"/>
            <p:cNvSpPr/>
            <p:nvPr/>
          </p:nvSpPr>
          <p:spPr>
            <a:xfrm>
              <a:off x="0" y="0"/>
              <a:ext cx="2490392" cy="2760411"/>
            </a:xfrm>
            <a:custGeom>
              <a:avLst/>
              <a:gdLst/>
              <a:ahLst/>
              <a:cxnLst/>
              <a:rect r="r" b="b" t="t" l="l"/>
              <a:pathLst>
                <a:path h="2760411" w="2490392">
                  <a:moveTo>
                    <a:pt x="0" y="0"/>
                  </a:moveTo>
                  <a:lnTo>
                    <a:pt x="2490392" y="0"/>
                  </a:lnTo>
                  <a:lnTo>
                    <a:pt x="2490392" y="2760411"/>
                  </a:lnTo>
                  <a:lnTo>
                    <a:pt x="0" y="2760411"/>
                  </a:lnTo>
                  <a:close/>
                </a:path>
              </a:pathLst>
            </a:custGeom>
            <a:solidFill>
              <a:srgbClr val="0A3DA2"/>
            </a:solidFill>
          </p:spPr>
        </p:sp>
      </p:grpSp>
      <p:sp>
        <p:nvSpPr>
          <p:cNvPr name="AutoShape 4" id="4"/>
          <p:cNvSpPr/>
          <p:nvPr/>
        </p:nvSpPr>
        <p:spPr>
          <a:xfrm rot="-5400000">
            <a:off x="6495955" y="4559703"/>
            <a:ext cx="6861120" cy="0"/>
          </a:xfrm>
          <a:prstGeom prst="line">
            <a:avLst/>
          </a:prstGeom>
          <a:ln cap="rnd" w="28575">
            <a:solidFill>
              <a:srgbClr val="EAD8D3"/>
            </a:solidFill>
            <a:prstDash val="solid"/>
            <a:headEnd type="none" len="sm" w="sm"/>
            <a:tailEnd type="none" len="sm" w="sm"/>
          </a:ln>
        </p:spPr>
      </p:sp>
      <p:grpSp>
        <p:nvGrpSpPr>
          <p:cNvPr name="Group 5" id="5"/>
          <p:cNvGrpSpPr/>
          <p:nvPr/>
        </p:nvGrpSpPr>
        <p:grpSpPr>
          <a:xfrm rot="0">
            <a:off x="9761293" y="1143430"/>
            <a:ext cx="330444" cy="330444"/>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sp>
        <p:nvSpPr>
          <p:cNvPr name="TextBox 7" id="7"/>
          <p:cNvSpPr txBox="true"/>
          <p:nvPr/>
        </p:nvSpPr>
        <p:spPr>
          <a:xfrm rot="0">
            <a:off x="1028700" y="3206876"/>
            <a:ext cx="6483229" cy="3809702"/>
          </a:xfrm>
          <a:prstGeom prst="rect">
            <a:avLst/>
          </a:prstGeom>
        </p:spPr>
        <p:txBody>
          <a:bodyPr anchor="t" rtlCol="false" tIns="0" lIns="0" bIns="0" rIns="0">
            <a:spAutoFit/>
          </a:bodyPr>
          <a:lstStyle/>
          <a:p>
            <a:pPr>
              <a:lnSpc>
                <a:spcPts val="9899"/>
              </a:lnSpc>
            </a:pPr>
            <a:r>
              <a:rPr lang="en-US" sz="9999">
                <a:solidFill>
                  <a:srgbClr val="4076E1"/>
                </a:solidFill>
                <a:latin typeface="League Gothic"/>
              </a:rPr>
              <a:t>EL INVENTARIO CON ODOO VS MANUAL</a:t>
            </a:r>
          </a:p>
        </p:txBody>
      </p:sp>
      <p:sp>
        <p:nvSpPr>
          <p:cNvPr name="TextBox 8" id="8"/>
          <p:cNvSpPr txBox="true"/>
          <p:nvPr/>
        </p:nvSpPr>
        <p:spPr>
          <a:xfrm rot="0">
            <a:off x="10776071" y="1200249"/>
            <a:ext cx="6483229" cy="558066"/>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a:rPr>
              <a:t>DISMINUCIÓN DE ESFUERZOS:</a:t>
            </a:r>
          </a:p>
        </p:txBody>
      </p:sp>
      <p:sp>
        <p:nvSpPr>
          <p:cNvPr name="TextBox 9" id="9"/>
          <p:cNvSpPr txBox="true"/>
          <p:nvPr/>
        </p:nvSpPr>
        <p:spPr>
          <a:xfrm rot="0">
            <a:off x="10776071" y="2914488"/>
            <a:ext cx="6483229" cy="1043742"/>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a:rPr>
              <a:t>ELEVAR EL NIVEL DE CALIDAD EN EL SERVICIO</a:t>
            </a:r>
          </a:p>
        </p:txBody>
      </p:sp>
      <p:sp>
        <p:nvSpPr>
          <p:cNvPr name="TextBox 10" id="10"/>
          <p:cNvSpPr txBox="true"/>
          <p:nvPr/>
        </p:nvSpPr>
        <p:spPr>
          <a:xfrm rot="0">
            <a:off x="10776071" y="5442195"/>
            <a:ext cx="6483229" cy="558066"/>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a:rPr>
              <a:t>CIERRE FISCAL</a:t>
            </a:r>
          </a:p>
        </p:txBody>
      </p:sp>
      <p:sp>
        <p:nvSpPr>
          <p:cNvPr name="TextBox 11" id="11"/>
          <p:cNvSpPr txBox="true"/>
          <p:nvPr/>
        </p:nvSpPr>
        <p:spPr>
          <a:xfrm rot="0">
            <a:off x="10776071" y="7646070"/>
            <a:ext cx="6483229" cy="558066"/>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Bold"/>
              </a:rPr>
              <a:t>REDUCCIÓN DE COSTOS</a:t>
            </a:r>
          </a:p>
        </p:txBody>
      </p:sp>
      <p:grpSp>
        <p:nvGrpSpPr>
          <p:cNvPr name="Group 12" id="12"/>
          <p:cNvGrpSpPr/>
          <p:nvPr/>
        </p:nvGrpSpPr>
        <p:grpSpPr>
          <a:xfrm rot="0">
            <a:off x="9747006" y="3428200"/>
            <a:ext cx="330444" cy="330444"/>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grpSp>
        <p:nvGrpSpPr>
          <p:cNvPr name="Group 14" id="14"/>
          <p:cNvGrpSpPr/>
          <p:nvPr/>
        </p:nvGrpSpPr>
        <p:grpSpPr>
          <a:xfrm rot="0">
            <a:off x="9747006" y="5470231"/>
            <a:ext cx="330444" cy="330444"/>
            <a:chOff x="0" y="0"/>
            <a:chExt cx="6350000" cy="6350000"/>
          </a:xfrm>
        </p:grpSpPr>
        <p:sp>
          <p:nvSpPr>
            <p:cNvPr name="Freeform 15" id="1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grpSp>
        <p:nvGrpSpPr>
          <p:cNvPr name="Group 16" id="16"/>
          <p:cNvGrpSpPr/>
          <p:nvPr/>
        </p:nvGrpSpPr>
        <p:grpSpPr>
          <a:xfrm rot="0">
            <a:off x="9775581" y="7674106"/>
            <a:ext cx="330444" cy="330444"/>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sp>
        <p:nvSpPr>
          <p:cNvPr name="TextBox 18" id="18"/>
          <p:cNvSpPr txBox="true"/>
          <p:nvPr/>
        </p:nvSpPr>
        <p:spPr>
          <a:xfrm rot="0">
            <a:off x="1028700" y="8864731"/>
            <a:ext cx="7140358" cy="396875"/>
          </a:xfrm>
          <a:prstGeom prst="rect">
            <a:avLst/>
          </a:prstGeom>
        </p:spPr>
        <p:txBody>
          <a:bodyPr anchor="t" rtlCol="false" tIns="0" lIns="0" bIns="0" rIns="0">
            <a:spAutoFit/>
          </a:bodyPr>
          <a:lstStyle/>
          <a:p>
            <a:pPr>
              <a:lnSpc>
                <a:spcPts val="2799"/>
              </a:lnSpc>
            </a:pPr>
            <a:r>
              <a:rPr lang="en-US" sz="3499">
                <a:solidFill>
                  <a:srgbClr val="2D2015"/>
                </a:solidFill>
                <a:latin typeface="League Gothic"/>
              </a:rPr>
              <a:t> </a:t>
            </a:r>
            <a:r>
              <a:rPr lang="en-US" sz="3499">
                <a:solidFill>
                  <a:srgbClr val="FFFFFF"/>
                </a:solidFill>
                <a:latin typeface="League Gothic"/>
              </a:rPr>
              <a:t>TE</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0"/>
            <a:ext cx="18288000" cy="9575365"/>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236923" y="8235923"/>
            <a:ext cx="2044754" cy="2044754"/>
          </a:xfrm>
          <a:prstGeom prst="rect">
            <a:avLst/>
          </a:prstGeom>
        </p:spPr>
      </p:pic>
      <p:sp>
        <p:nvSpPr>
          <p:cNvPr name="TextBox 4" id="4"/>
          <p:cNvSpPr txBox="true"/>
          <p:nvPr/>
        </p:nvSpPr>
        <p:spPr>
          <a:xfrm rot="0">
            <a:off x="0" y="9461755"/>
            <a:ext cx="6612726" cy="935690"/>
          </a:xfrm>
          <a:prstGeom prst="rect">
            <a:avLst/>
          </a:prstGeom>
        </p:spPr>
        <p:txBody>
          <a:bodyPr anchor="t" rtlCol="false" tIns="0" lIns="0" bIns="0" rIns="0">
            <a:spAutoFit/>
          </a:bodyPr>
          <a:lstStyle/>
          <a:p>
            <a:pPr algn="ctr">
              <a:lnSpc>
                <a:spcPts val="7766"/>
              </a:lnSpc>
            </a:pPr>
            <a:r>
              <a:rPr lang="en-US" sz="5547">
                <a:solidFill>
                  <a:srgbClr val="000000"/>
                </a:solidFill>
                <a:latin typeface="Open Sans Extra Bold"/>
              </a:rPr>
              <a:t>Crear un producto</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0"/>
            <a:ext cx="18288000" cy="9134622"/>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289939" y="8288939"/>
            <a:ext cx="1998061" cy="1998061"/>
          </a:xfrm>
          <a:prstGeom prst="rect">
            <a:avLst/>
          </a:prstGeom>
        </p:spPr>
      </p:pic>
      <p:sp>
        <p:nvSpPr>
          <p:cNvPr name="TextBox 4" id="4"/>
          <p:cNvSpPr txBox="true"/>
          <p:nvPr/>
        </p:nvSpPr>
        <p:spPr>
          <a:xfrm rot="0">
            <a:off x="0" y="9461755"/>
            <a:ext cx="6612726" cy="935690"/>
          </a:xfrm>
          <a:prstGeom prst="rect">
            <a:avLst/>
          </a:prstGeom>
        </p:spPr>
        <p:txBody>
          <a:bodyPr anchor="t" rtlCol="false" tIns="0" lIns="0" bIns="0" rIns="0">
            <a:spAutoFit/>
          </a:bodyPr>
          <a:lstStyle/>
          <a:p>
            <a:pPr algn="ctr">
              <a:lnSpc>
                <a:spcPts val="7766"/>
              </a:lnSpc>
            </a:pPr>
            <a:r>
              <a:rPr lang="en-US" sz="5547">
                <a:solidFill>
                  <a:srgbClr val="000000"/>
                </a:solidFill>
                <a:latin typeface="Open Sans Extra Bold"/>
              </a:rPr>
              <a:t>Crear un producto</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3805" y="-93386"/>
            <a:ext cx="18535611" cy="92583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212117" y="8211117"/>
            <a:ext cx="2075883" cy="2075883"/>
          </a:xfrm>
          <a:prstGeom prst="rect">
            <a:avLst/>
          </a:prstGeom>
        </p:spPr>
      </p:pic>
      <p:sp>
        <p:nvSpPr>
          <p:cNvPr name="TextBox 4" id="4"/>
          <p:cNvSpPr txBox="true"/>
          <p:nvPr/>
        </p:nvSpPr>
        <p:spPr>
          <a:xfrm rot="0">
            <a:off x="0" y="9461755"/>
            <a:ext cx="6612726" cy="935690"/>
          </a:xfrm>
          <a:prstGeom prst="rect">
            <a:avLst/>
          </a:prstGeom>
        </p:spPr>
        <p:txBody>
          <a:bodyPr anchor="t" rtlCol="false" tIns="0" lIns="0" bIns="0" rIns="0">
            <a:spAutoFit/>
          </a:bodyPr>
          <a:lstStyle/>
          <a:p>
            <a:pPr algn="ctr">
              <a:lnSpc>
                <a:spcPts val="7766"/>
              </a:lnSpc>
            </a:pPr>
            <a:r>
              <a:rPr lang="en-US" sz="5547">
                <a:solidFill>
                  <a:srgbClr val="000000"/>
                </a:solidFill>
                <a:latin typeface="Open Sans Extra Bold"/>
              </a:rPr>
              <a:t>Crear un producto</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0" r="6056" b="0"/>
            <a:stretch>
              <a:fillRect/>
            </a:stretch>
          </p:blipFill>
          <p:spPr>
            <a:xfrm>
              <a:off x="0" y="0"/>
              <a:ext cx="24384000" cy="13716000"/>
            </a:xfrm>
            <a:prstGeom prst="rect">
              <a:avLst/>
            </a:prstGeom>
          </p:spPr>
        </p:pic>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236923" y="8235923"/>
            <a:ext cx="2044754" cy="2044754"/>
          </a:xfrm>
          <a:prstGeom prst="rect">
            <a:avLst/>
          </a:prstGeom>
        </p:spPr>
      </p:pic>
      <p:sp>
        <p:nvSpPr>
          <p:cNvPr name="TextBox 5" id="5"/>
          <p:cNvSpPr txBox="true"/>
          <p:nvPr/>
        </p:nvSpPr>
        <p:spPr>
          <a:xfrm rot="0">
            <a:off x="0" y="9461755"/>
            <a:ext cx="12106908" cy="935690"/>
          </a:xfrm>
          <a:prstGeom prst="rect">
            <a:avLst/>
          </a:prstGeom>
        </p:spPr>
        <p:txBody>
          <a:bodyPr anchor="t" rtlCol="false" tIns="0" lIns="0" bIns="0" rIns="0">
            <a:spAutoFit/>
          </a:bodyPr>
          <a:lstStyle/>
          <a:p>
            <a:pPr algn="ctr">
              <a:lnSpc>
                <a:spcPts val="7766"/>
              </a:lnSpc>
            </a:pPr>
            <a:r>
              <a:rPr lang="en-US" sz="5547">
                <a:solidFill>
                  <a:srgbClr val="000000"/>
                </a:solidFill>
                <a:latin typeface="Open Sans Extra Bold"/>
              </a:rPr>
              <a:t>Crear una orden de producción</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0" r="6432" b="0"/>
            <a:stretch>
              <a:fillRect/>
            </a:stretch>
          </p:blipFill>
          <p:spPr>
            <a:xfrm>
              <a:off x="0" y="0"/>
              <a:ext cx="24384000" cy="13716000"/>
            </a:xfrm>
            <a:prstGeom prst="rect">
              <a:avLst/>
            </a:prstGeom>
          </p:spPr>
        </p:pic>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289939" y="8288939"/>
            <a:ext cx="1998061" cy="1998061"/>
          </a:xfrm>
          <a:prstGeom prst="rect">
            <a:avLst/>
          </a:prstGeom>
        </p:spPr>
      </p:pic>
      <p:sp>
        <p:nvSpPr>
          <p:cNvPr name="TextBox 5" id="5"/>
          <p:cNvSpPr txBox="true"/>
          <p:nvPr/>
        </p:nvSpPr>
        <p:spPr>
          <a:xfrm rot="0">
            <a:off x="0" y="9461755"/>
            <a:ext cx="12106908" cy="935690"/>
          </a:xfrm>
          <a:prstGeom prst="rect">
            <a:avLst/>
          </a:prstGeom>
        </p:spPr>
        <p:txBody>
          <a:bodyPr anchor="t" rtlCol="false" tIns="0" lIns="0" bIns="0" rIns="0">
            <a:spAutoFit/>
          </a:bodyPr>
          <a:lstStyle/>
          <a:p>
            <a:pPr algn="ctr">
              <a:lnSpc>
                <a:spcPts val="7766"/>
              </a:lnSpc>
            </a:pPr>
            <a:r>
              <a:rPr lang="en-US" sz="5547">
                <a:solidFill>
                  <a:srgbClr val="000000"/>
                </a:solidFill>
                <a:latin typeface="Open Sans Extra Bold"/>
              </a:rPr>
              <a:t>Crear una orden de producción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558357" y="-672243"/>
            <a:ext cx="3401886" cy="3401886"/>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A3DA2"/>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677715" y="533696"/>
            <a:ext cx="900966" cy="1444698"/>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3119693" y="3179833"/>
            <a:ext cx="12048614" cy="3725301"/>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3336113" y="8127919"/>
            <a:ext cx="12222244" cy="1130381"/>
          </a:xfrm>
          <a:prstGeom prst="rect">
            <a:avLst/>
          </a:prstGeom>
        </p:spPr>
      </p:pic>
      <p:sp>
        <p:nvSpPr>
          <p:cNvPr name="TextBox 7" id="7"/>
          <p:cNvSpPr txBox="true"/>
          <p:nvPr/>
        </p:nvSpPr>
        <p:spPr>
          <a:xfrm rot="0">
            <a:off x="1737101" y="679819"/>
            <a:ext cx="6607249" cy="1298575"/>
          </a:xfrm>
          <a:prstGeom prst="rect">
            <a:avLst/>
          </a:prstGeom>
        </p:spPr>
        <p:txBody>
          <a:bodyPr anchor="t" rtlCol="false" tIns="0" lIns="0" bIns="0" rIns="0">
            <a:spAutoFit/>
          </a:bodyPr>
          <a:lstStyle/>
          <a:p>
            <a:pPr algn="just">
              <a:lnSpc>
                <a:spcPts val="10400"/>
              </a:lnSpc>
            </a:pPr>
            <a:r>
              <a:rPr lang="en-US" sz="8000">
                <a:solidFill>
                  <a:srgbClr val="2D2015"/>
                </a:solidFill>
                <a:latin typeface="League Gothic"/>
              </a:rPr>
              <a:t>CRITERIO ECONÓMICO</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0" r="6296" b="0"/>
            <a:stretch>
              <a:fillRect/>
            </a:stretch>
          </p:blipFill>
          <p:spPr>
            <a:xfrm>
              <a:off x="0" y="0"/>
              <a:ext cx="24384000" cy="13716000"/>
            </a:xfrm>
            <a:prstGeom prst="rect">
              <a:avLst/>
            </a:prstGeom>
          </p:spPr>
        </p:pic>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212117" y="8211117"/>
            <a:ext cx="2075883" cy="2075883"/>
          </a:xfrm>
          <a:prstGeom prst="rect">
            <a:avLst/>
          </a:prstGeom>
        </p:spPr>
      </p:pic>
      <p:sp>
        <p:nvSpPr>
          <p:cNvPr name="TextBox 5" id="5"/>
          <p:cNvSpPr txBox="true"/>
          <p:nvPr/>
        </p:nvSpPr>
        <p:spPr>
          <a:xfrm rot="0">
            <a:off x="0" y="9461755"/>
            <a:ext cx="12106908" cy="935690"/>
          </a:xfrm>
          <a:prstGeom prst="rect">
            <a:avLst/>
          </a:prstGeom>
        </p:spPr>
        <p:txBody>
          <a:bodyPr anchor="t" rtlCol="false" tIns="0" lIns="0" bIns="0" rIns="0">
            <a:spAutoFit/>
          </a:bodyPr>
          <a:lstStyle/>
          <a:p>
            <a:pPr algn="ctr">
              <a:lnSpc>
                <a:spcPts val="7766"/>
              </a:lnSpc>
            </a:pPr>
            <a:r>
              <a:rPr lang="en-US" sz="5547">
                <a:solidFill>
                  <a:srgbClr val="000000"/>
                </a:solidFill>
                <a:latin typeface="Open Sans Extra Bold"/>
              </a:rPr>
              <a:t>Crear una orden de producción</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0" r="6242" b="0"/>
            <a:stretch>
              <a:fillRect/>
            </a:stretch>
          </p:blipFill>
          <p:spPr>
            <a:xfrm>
              <a:off x="0" y="0"/>
              <a:ext cx="24384000" cy="13716000"/>
            </a:xfrm>
            <a:prstGeom prst="rect">
              <a:avLst/>
            </a:prstGeom>
          </p:spPr>
        </p:pic>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134296" y="8243742"/>
            <a:ext cx="2153704" cy="2153704"/>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8877408" y="2394680"/>
            <a:ext cx="2319907" cy="3003116"/>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7836860" y="450800"/>
            <a:ext cx="3881544" cy="2348334"/>
          </a:xfrm>
          <a:prstGeom prst="rect">
            <a:avLst/>
          </a:prstGeom>
        </p:spPr>
      </p:pic>
      <p:sp>
        <p:nvSpPr>
          <p:cNvPr name="TextBox 7" id="7"/>
          <p:cNvSpPr txBox="true"/>
          <p:nvPr/>
        </p:nvSpPr>
        <p:spPr>
          <a:xfrm rot="0">
            <a:off x="0" y="9461755"/>
            <a:ext cx="12106908" cy="935690"/>
          </a:xfrm>
          <a:prstGeom prst="rect">
            <a:avLst/>
          </a:prstGeom>
        </p:spPr>
        <p:txBody>
          <a:bodyPr anchor="t" rtlCol="false" tIns="0" lIns="0" bIns="0" rIns="0">
            <a:spAutoFit/>
          </a:bodyPr>
          <a:lstStyle/>
          <a:p>
            <a:pPr algn="ctr">
              <a:lnSpc>
                <a:spcPts val="7766"/>
              </a:lnSpc>
            </a:pPr>
            <a:r>
              <a:rPr lang="en-US" sz="5547">
                <a:solidFill>
                  <a:srgbClr val="000000"/>
                </a:solidFill>
                <a:latin typeface="Open Sans Extra Bold"/>
              </a:rPr>
              <a:t>Crear una orden de producción</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16092" r="0" b="33823"/>
            <a:stretch>
              <a:fillRect/>
            </a:stretch>
          </p:blipFill>
          <p:spPr>
            <a:xfrm>
              <a:off x="0" y="0"/>
              <a:ext cx="24384000" cy="13716000"/>
            </a:xfrm>
            <a:prstGeom prst="rect">
              <a:avLst/>
            </a:prstGeom>
          </p:spPr>
        </p:pic>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072039" y="8150320"/>
            <a:ext cx="2215961" cy="2215961"/>
          </a:xfrm>
          <a:prstGeom prst="rect">
            <a:avLst/>
          </a:prstGeom>
        </p:spPr>
      </p:pic>
      <p:sp>
        <p:nvSpPr>
          <p:cNvPr name="TextBox 5" id="5"/>
          <p:cNvSpPr txBox="true"/>
          <p:nvPr/>
        </p:nvSpPr>
        <p:spPr>
          <a:xfrm rot="0">
            <a:off x="0" y="9461755"/>
            <a:ext cx="12106908" cy="935690"/>
          </a:xfrm>
          <a:prstGeom prst="rect">
            <a:avLst/>
          </a:prstGeom>
        </p:spPr>
        <p:txBody>
          <a:bodyPr anchor="t" rtlCol="false" tIns="0" lIns="0" bIns="0" rIns="0">
            <a:spAutoFit/>
          </a:bodyPr>
          <a:lstStyle/>
          <a:p>
            <a:pPr algn="ctr">
              <a:lnSpc>
                <a:spcPts val="7766"/>
              </a:lnSpc>
            </a:pPr>
            <a:r>
              <a:rPr lang="en-US" sz="5547">
                <a:solidFill>
                  <a:srgbClr val="000000"/>
                </a:solidFill>
                <a:latin typeface="Open Sans Extra Bold"/>
              </a:rPr>
              <a:t>Crear una orden de producción</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82000"/>
            </a:blip>
            <a:srcRect l="0" t="7786" r="0" b="7786"/>
            <a:stretch>
              <a:fillRect/>
            </a:stretch>
          </p:blipFill>
          <p:spPr>
            <a:xfrm>
              <a:off x="0" y="0"/>
              <a:ext cx="24384000" cy="13716000"/>
            </a:xfrm>
            <a:prstGeom prst="rect">
              <a:avLst/>
            </a:prstGeom>
          </p:spPr>
        </p:pic>
      </p:grpSp>
      <p:grpSp>
        <p:nvGrpSpPr>
          <p:cNvPr name="Group 4" id="4"/>
          <p:cNvGrpSpPr/>
          <p:nvPr/>
        </p:nvGrpSpPr>
        <p:grpSpPr>
          <a:xfrm rot="0">
            <a:off x="0" y="2912608"/>
            <a:ext cx="18288000" cy="4642770"/>
            <a:chOff x="0" y="0"/>
            <a:chExt cx="4816593" cy="1222787"/>
          </a:xfrm>
        </p:grpSpPr>
        <p:sp>
          <p:nvSpPr>
            <p:cNvPr name="Freeform 5" id="5"/>
            <p:cNvSpPr/>
            <p:nvPr/>
          </p:nvSpPr>
          <p:spPr>
            <a:xfrm>
              <a:off x="0" y="0"/>
              <a:ext cx="4816592" cy="1222787"/>
            </a:xfrm>
            <a:custGeom>
              <a:avLst/>
              <a:gdLst/>
              <a:ahLst/>
              <a:cxnLst/>
              <a:rect r="r" b="b" t="t" l="l"/>
              <a:pathLst>
                <a:path h="1222787" w="4816592">
                  <a:moveTo>
                    <a:pt x="0" y="0"/>
                  </a:moveTo>
                  <a:lnTo>
                    <a:pt x="4816592" y="0"/>
                  </a:lnTo>
                  <a:lnTo>
                    <a:pt x="4816592" y="1222787"/>
                  </a:lnTo>
                  <a:lnTo>
                    <a:pt x="0" y="1222787"/>
                  </a:lnTo>
                  <a:close/>
                </a:path>
              </a:pathLst>
            </a:custGeom>
            <a:solidFill>
              <a:srgbClr val="FFFFFF">
                <a:alpha val="51765"/>
              </a:srgbClr>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3461"/>
                </a:lnSpc>
              </a:pPr>
            </a:p>
          </p:txBody>
        </p:sp>
      </p:grpSp>
      <p:grpSp>
        <p:nvGrpSpPr>
          <p:cNvPr name="Group 7" id="7"/>
          <p:cNvGrpSpPr/>
          <p:nvPr/>
        </p:nvGrpSpPr>
        <p:grpSpPr>
          <a:xfrm rot="0">
            <a:off x="8524368" y="2912608"/>
            <a:ext cx="1239263" cy="1239263"/>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A3DA2"/>
            </a:solidFill>
          </p:spPr>
        </p:sp>
      </p:grpSp>
      <p:sp>
        <p:nvSpPr>
          <p:cNvPr name="TextBox 9" id="9"/>
          <p:cNvSpPr txBox="true"/>
          <p:nvPr/>
        </p:nvSpPr>
        <p:spPr>
          <a:xfrm rot="0">
            <a:off x="8524368" y="2820661"/>
            <a:ext cx="1239263" cy="1194557"/>
          </a:xfrm>
          <a:prstGeom prst="rect">
            <a:avLst/>
          </a:prstGeom>
        </p:spPr>
        <p:txBody>
          <a:bodyPr anchor="t" rtlCol="false" tIns="0" lIns="0" bIns="0" rIns="0">
            <a:spAutoFit/>
          </a:bodyPr>
          <a:lstStyle/>
          <a:p>
            <a:pPr algn="ctr" marL="0" indent="0" lvl="1">
              <a:lnSpc>
                <a:spcPts val="10047"/>
              </a:lnSpc>
              <a:spcBef>
                <a:spcPct val="0"/>
              </a:spcBef>
            </a:pPr>
            <a:r>
              <a:rPr lang="en-US" sz="6399" u="none">
                <a:solidFill>
                  <a:srgbClr val="FFFFFF"/>
                </a:solidFill>
                <a:latin typeface="Open Sans Extra Bold"/>
              </a:rPr>
              <a:t>1</a:t>
            </a:r>
          </a:p>
        </p:txBody>
      </p:sp>
      <p:sp>
        <p:nvSpPr>
          <p:cNvPr name="TextBox 10" id="10"/>
          <p:cNvSpPr txBox="true"/>
          <p:nvPr/>
        </p:nvSpPr>
        <p:spPr>
          <a:xfrm rot="0">
            <a:off x="4337315" y="4680722"/>
            <a:ext cx="9613370" cy="2693670"/>
          </a:xfrm>
          <a:prstGeom prst="rect">
            <a:avLst/>
          </a:prstGeom>
        </p:spPr>
        <p:txBody>
          <a:bodyPr anchor="t" rtlCol="false" tIns="0" lIns="0" bIns="0" rIns="0">
            <a:spAutoFit/>
          </a:bodyPr>
          <a:lstStyle/>
          <a:p>
            <a:pPr algn="ctr" marL="0" indent="0" lvl="0">
              <a:lnSpc>
                <a:spcPts val="10560"/>
              </a:lnSpc>
              <a:spcBef>
                <a:spcPct val="0"/>
              </a:spcBef>
            </a:pPr>
            <a:r>
              <a:rPr lang="en-US" sz="9600">
                <a:solidFill>
                  <a:srgbClr val="0A3DA2"/>
                </a:solidFill>
                <a:latin typeface="Open Sans Extra Bold"/>
              </a:rPr>
              <a:t>Revisión  y Control</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0" r="11620" b="0"/>
            <a:stretch>
              <a:fillRect/>
            </a:stretch>
          </p:blipFill>
          <p:spPr>
            <a:xfrm>
              <a:off x="0" y="0"/>
              <a:ext cx="24384000" cy="13716000"/>
            </a:xfrm>
            <a:prstGeom prst="rect">
              <a:avLst/>
            </a:prstGeom>
          </p:spPr>
        </p:pic>
      </p:grpSp>
      <p:sp>
        <p:nvSpPr>
          <p:cNvPr name="TextBox 4" id="4"/>
          <p:cNvSpPr txBox="true"/>
          <p:nvPr/>
        </p:nvSpPr>
        <p:spPr>
          <a:xfrm rot="0">
            <a:off x="0" y="9351310"/>
            <a:ext cx="9023726" cy="935690"/>
          </a:xfrm>
          <a:prstGeom prst="rect">
            <a:avLst/>
          </a:prstGeom>
        </p:spPr>
        <p:txBody>
          <a:bodyPr anchor="t" rtlCol="false" tIns="0" lIns="0" bIns="0" rIns="0">
            <a:spAutoFit/>
          </a:bodyPr>
          <a:lstStyle/>
          <a:p>
            <a:pPr algn="ctr">
              <a:lnSpc>
                <a:spcPts val="7766"/>
              </a:lnSpc>
            </a:pPr>
            <a:r>
              <a:rPr lang="en-US" sz="5547">
                <a:solidFill>
                  <a:srgbClr val="000000"/>
                </a:solidFill>
                <a:latin typeface="Open Sans Extra Bold"/>
              </a:rPr>
              <a:t>Revisión y Control: Stock</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0" r="6291" b="0"/>
            <a:stretch>
              <a:fillRect/>
            </a:stretch>
          </p:blipFill>
          <p:spPr>
            <a:xfrm>
              <a:off x="0" y="0"/>
              <a:ext cx="24384000" cy="13716000"/>
            </a:xfrm>
            <a:prstGeom prst="rect">
              <a:avLst/>
            </a:prstGeom>
          </p:spPr>
        </p:pic>
      </p:grpSp>
      <p:sp>
        <p:nvSpPr>
          <p:cNvPr name="TextBox 4" id="4"/>
          <p:cNvSpPr txBox="true"/>
          <p:nvPr/>
        </p:nvSpPr>
        <p:spPr>
          <a:xfrm rot="0">
            <a:off x="0" y="9351310"/>
            <a:ext cx="16401183" cy="935690"/>
          </a:xfrm>
          <a:prstGeom prst="rect">
            <a:avLst/>
          </a:prstGeom>
        </p:spPr>
        <p:txBody>
          <a:bodyPr anchor="t" rtlCol="false" tIns="0" lIns="0" bIns="0" rIns="0">
            <a:spAutoFit/>
          </a:bodyPr>
          <a:lstStyle/>
          <a:p>
            <a:pPr algn="ctr">
              <a:lnSpc>
                <a:spcPts val="7766"/>
              </a:lnSpc>
            </a:pPr>
            <a:r>
              <a:rPr lang="en-US" sz="5547">
                <a:solidFill>
                  <a:srgbClr val="000000"/>
                </a:solidFill>
                <a:latin typeface="Open Sans Extra Bold"/>
              </a:rPr>
              <a:t>Revisión y Control: Historial de Movimientos</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0F57E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0940" t="0" r="10940" b="0"/>
          <a:stretch>
            <a:fillRect/>
          </a:stretch>
        </p:blipFill>
        <p:spPr>
          <a:xfrm flipH="false" flipV="false" rot="0">
            <a:off x="10058400" y="-247650"/>
            <a:ext cx="8229600" cy="10534650"/>
          </a:xfrm>
          <a:prstGeom prst="rect">
            <a:avLst/>
          </a:prstGeom>
        </p:spPr>
      </p:pic>
      <p:sp>
        <p:nvSpPr>
          <p:cNvPr name="TextBox 3" id="3"/>
          <p:cNvSpPr txBox="true"/>
          <p:nvPr/>
        </p:nvSpPr>
        <p:spPr>
          <a:xfrm rot="0">
            <a:off x="1028700" y="3832210"/>
            <a:ext cx="6483229" cy="2981547"/>
          </a:xfrm>
          <a:prstGeom prst="rect">
            <a:avLst/>
          </a:prstGeom>
        </p:spPr>
        <p:txBody>
          <a:bodyPr anchor="t" rtlCol="false" tIns="0" lIns="0" bIns="0" rIns="0">
            <a:spAutoFit/>
          </a:bodyPr>
          <a:lstStyle/>
          <a:p>
            <a:pPr>
              <a:lnSpc>
                <a:spcPts val="11302"/>
              </a:lnSpc>
            </a:pPr>
            <a:r>
              <a:rPr lang="en-US" sz="12419">
                <a:solidFill>
                  <a:srgbClr val="FFFFFF"/>
                </a:solidFill>
                <a:latin typeface="League Gothic"/>
              </a:rPr>
              <a:t>MÓDULO DE VENTAS</a:t>
            </a:r>
          </a:p>
        </p:txBody>
      </p:sp>
      <p:grpSp>
        <p:nvGrpSpPr>
          <p:cNvPr name="Group 4" id="4"/>
          <p:cNvGrpSpPr/>
          <p:nvPr/>
        </p:nvGrpSpPr>
        <p:grpSpPr>
          <a:xfrm rot="0">
            <a:off x="7086600" y="-1382590"/>
            <a:ext cx="4822581" cy="4822581"/>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sp>
        <p:nvSpPr>
          <p:cNvPr name="TextBox 6" id="6"/>
          <p:cNvSpPr txBox="true"/>
          <p:nvPr/>
        </p:nvSpPr>
        <p:spPr>
          <a:xfrm rot="0">
            <a:off x="642943" y="7604760"/>
            <a:ext cx="7863137" cy="1653540"/>
          </a:xfrm>
          <a:prstGeom prst="rect">
            <a:avLst/>
          </a:prstGeom>
        </p:spPr>
        <p:txBody>
          <a:bodyPr anchor="t" rtlCol="false" tIns="0" lIns="0" bIns="0" rIns="0">
            <a:spAutoFit/>
          </a:bodyPr>
          <a:lstStyle/>
          <a:p>
            <a:pPr algn="just">
              <a:lnSpc>
                <a:spcPts val="3359"/>
              </a:lnSpc>
              <a:spcBef>
                <a:spcPct val="0"/>
              </a:spcBef>
            </a:pPr>
            <a:r>
              <a:rPr lang="en-US" sz="2400">
                <a:solidFill>
                  <a:srgbClr val="FFFFFF"/>
                </a:solidFill>
                <a:latin typeface="Open Sans"/>
              </a:rPr>
              <a:t>LA APLICACIÓN DE VENTAS DE ODOO ES LA QUE EJECUTA SU PROCESO DE VENTAS (DESDE LA COTIZACIÓN HASTA LA ORDEN DE VENTA) Y ENTREGA Y FACTURA LO QUE SE VENDIÓ.</a:t>
            </a:r>
          </a:p>
        </p:txBody>
      </p:sp>
    </p:spTree>
  </p:cSld>
  <p:clrMapOvr>
    <a:masterClrMapping/>
  </p:clrMapOvr>
</p:sld>
</file>

<file path=ppt/slides/slide6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007258" y="0"/>
            <a:ext cx="9280742" cy="10287000"/>
            <a:chOff x="0" y="0"/>
            <a:chExt cx="2490392" cy="2760411"/>
          </a:xfrm>
        </p:grpSpPr>
        <p:sp>
          <p:nvSpPr>
            <p:cNvPr name="Freeform 3" id="3"/>
            <p:cNvSpPr/>
            <p:nvPr/>
          </p:nvSpPr>
          <p:spPr>
            <a:xfrm>
              <a:off x="0" y="0"/>
              <a:ext cx="2490392" cy="2760411"/>
            </a:xfrm>
            <a:custGeom>
              <a:avLst/>
              <a:gdLst/>
              <a:ahLst/>
              <a:cxnLst/>
              <a:rect r="r" b="b" t="t" l="l"/>
              <a:pathLst>
                <a:path h="2760411" w="2490392">
                  <a:moveTo>
                    <a:pt x="0" y="0"/>
                  </a:moveTo>
                  <a:lnTo>
                    <a:pt x="2490392" y="0"/>
                  </a:lnTo>
                  <a:lnTo>
                    <a:pt x="2490392" y="2760411"/>
                  </a:lnTo>
                  <a:lnTo>
                    <a:pt x="0" y="2760411"/>
                  </a:lnTo>
                  <a:close/>
                </a:path>
              </a:pathLst>
            </a:custGeom>
            <a:solidFill>
              <a:srgbClr val="0A3DA2"/>
            </a:solidFill>
          </p:spPr>
        </p:sp>
      </p:grpSp>
      <p:sp>
        <p:nvSpPr>
          <p:cNvPr name="AutoShape 4" id="4"/>
          <p:cNvSpPr/>
          <p:nvPr/>
        </p:nvSpPr>
        <p:spPr>
          <a:xfrm rot="-5400000">
            <a:off x="6495955" y="4559703"/>
            <a:ext cx="6861120" cy="0"/>
          </a:xfrm>
          <a:prstGeom prst="line">
            <a:avLst/>
          </a:prstGeom>
          <a:ln cap="rnd" w="28575">
            <a:solidFill>
              <a:srgbClr val="EAD8D3"/>
            </a:solidFill>
            <a:prstDash val="solid"/>
            <a:headEnd type="none" len="sm" w="sm"/>
            <a:tailEnd type="none" len="sm" w="sm"/>
          </a:ln>
        </p:spPr>
      </p:sp>
      <p:grpSp>
        <p:nvGrpSpPr>
          <p:cNvPr name="Group 5" id="5"/>
          <p:cNvGrpSpPr/>
          <p:nvPr/>
        </p:nvGrpSpPr>
        <p:grpSpPr>
          <a:xfrm rot="0">
            <a:off x="9761293" y="1143430"/>
            <a:ext cx="330444" cy="330444"/>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sp>
        <p:nvSpPr>
          <p:cNvPr name="TextBox 7" id="7"/>
          <p:cNvSpPr txBox="true"/>
          <p:nvPr/>
        </p:nvSpPr>
        <p:spPr>
          <a:xfrm rot="0">
            <a:off x="1028700" y="4454552"/>
            <a:ext cx="6483229" cy="2562026"/>
          </a:xfrm>
          <a:prstGeom prst="rect">
            <a:avLst/>
          </a:prstGeom>
        </p:spPr>
        <p:txBody>
          <a:bodyPr anchor="t" rtlCol="false" tIns="0" lIns="0" bIns="0" rIns="0">
            <a:spAutoFit/>
          </a:bodyPr>
          <a:lstStyle/>
          <a:p>
            <a:pPr>
              <a:lnSpc>
                <a:spcPts val="9899"/>
              </a:lnSpc>
            </a:pPr>
            <a:r>
              <a:rPr lang="en-US" sz="9999">
                <a:solidFill>
                  <a:srgbClr val="4076E1"/>
                </a:solidFill>
                <a:latin typeface="League Gothic"/>
              </a:rPr>
              <a:t>LAS VENTAS CON ODOO VS MANUAL</a:t>
            </a:r>
          </a:p>
        </p:txBody>
      </p:sp>
      <p:sp>
        <p:nvSpPr>
          <p:cNvPr name="TextBox 8" id="8"/>
          <p:cNvSpPr txBox="true"/>
          <p:nvPr/>
        </p:nvSpPr>
        <p:spPr>
          <a:xfrm rot="0">
            <a:off x="10776071" y="1200249"/>
            <a:ext cx="6483229" cy="558066"/>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a:rPr>
              <a:t>CREADOR DE COTIZACIONES</a:t>
            </a:r>
          </a:p>
        </p:txBody>
      </p:sp>
      <p:sp>
        <p:nvSpPr>
          <p:cNvPr name="TextBox 9" id="9"/>
          <p:cNvSpPr txBox="true"/>
          <p:nvPr/>
        </p:nvSpPr>
        <p:spPr>
          <a:xfrm rot="0">
            <a:off x="10776071" y="3400065"/>
            <a:ext cx="6483229" cy="558165"/>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a:rPr>
              <a:t>REDUCE LA ENTRADA DE DATOS</a:t>
            </a:r>
          </a:p>
        </p:txBody>
      </p:sp>
      <p:sp>
        <p:nvSpPr>
          <p:cNvPr name="TextBox 10" id="10"/>
          <p:cNvSpPr txBox="true"/>
          <p:nvPr/>
        </p:nvSpPr>
        <p:spPr>
          <a:xfrm rot="0">
            <a:off x="10776071" y="5442096"/>
            <a:ext cx="6483229" cy="558165"/>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a:rPr>
              <a:t>ÓRDENES DE VENTA</a:t>
            </a:r>
          </a:p>
        </p:txBody>
      </p:sp>
      <p:sp>
        <p:nvSpPr>
          <p:cNvPr name="TextBox 11" id="11"/>
          <p:cNvSpPr txBox="true"/>
          <p:nvPr/>
        </p:nvSpPr>
        <p:spPr>
          <a:xfrm rot="0">
            <a:off x="10776071" y="7160196"/>
            <a:ext cx="6483229" cy="1043940"/>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Medium"/>
              </a:rPr>
              <a:t>CONFIGURADOR DE PRODUCTOS</a:t>
            </a:r>
          </a:p>
          <a:p>
            <a:pPr algn="just">
              <a:lnSpc>
                <a:spcPts val="3840"/>
              </a:lnSpc>
            </a:pPr>
          </a:p>
        </p:txBody>
      </p:sp>
      <p:grpSp>
        <p:nvGrpSpPr>
          <p:cNvPr name="Group 12" id="12"/>
          <p:cNvGrpSpPr/>
          <p:nvPr/>
        </p:nvGrpSpPr>
        <p:grpSpPr>
          <a:xfrm rot="0">
            <a:off x="9747006" y="3428200"/>
            <a:ext cx="330444" cy="330444"/>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grpSp>
        <p:nvGrpSpPr>
          <p:cNvPr name="Group 14" id="14"/>
          <p:cNvGrpSpPr/>
          <p:nvPr/>
        </p:nvGrpSpPr>
        <p:grpSpPr>
          <a:xfrm rot="0">
            <a:off x="9747006" y="5470231"/>
            <a:ext cx="330444" cy="330444"/>
            <a:chOff x="0" y="0"/>
            <a:chExt cx="6350000" cy="6350000"/>
          </a:xfrm>
        </p:grpSpPr>
        <p:sp>
          <p:nvSpPr>
            <p:cNvPr name="Freeform 15" id="1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grpSp>
        <p:nvGrpSpPr>
          <p:cNvPr name="Group 16" id="16"/>
          <p:cNvGrpSpPr/>
          <p:nvPr/>
        </p:nvGrpSpPr>
        <p:grpSpPr>
          <a:xfrm rot="0">
            <a:off x="9775581" y="7674106"/>
            <a:ext cx="330444" cy="330444"/>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sp>
        <p:nvSpPr>
          <p:cNvPr name="TextBox 18" id="18"/>
          <p:cNvSpPr txBox="true"/>
          <p:nvPr/>
        </p:nvSpPr>
        <p:spPr>
          <a:xfrm rot="0">
            <a:off x="1028700" y="8864731"/>
            <a:ext cx="7140358" cy="396875"/>
          </a:xfrm>
          <a:prstGeom prst="rect">
            <a:avLst/>
          </a:prstGeom>
        </p:spPr>
        <p:txBody>
          <a:bodyPr anchor="t" rtlCol="false" tIns="0" lIns="0" bIns="0" rIns="0">
            <a:spAutoFit/>
          </a:bodyPr>
          <a:lstStyle/>
          <a:p>
            <a:pPr>
              <a:lnSpc>
                <a:spcPts val="2799"/>
              </a:lnSpc>
            </a:pPr>
            <a:r>
              <a:rPr lang="en-US" sz="3499">
                <a:solidFill>
                  <a:srgbClr val="2D2015"/>
                </a:solidFill>
                <a:latin typeface="League Gothic"/>
              </a:rPr>
              <a:t> </a:t>
            </a:r>
            <a:r>
              <a:rPr lang="en-US" sz="3499">
                <a:solidFill>
                  <a:srgbClr val="FFFFFF"/>
                </a:solidFill>
                <a:latin typeface="League Gothic"/>
              </a:rPr>
              <a:t>TE</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76661" y="-3041981"/>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2696380" y="1028700"/>
            <a:ext cx="13292754" cy="880747"/>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780211" y="2839186"/>
            <a:ext cx="14727578" cy="1374574"/>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3135044" y="4868042"/>
            <a:ext cx="12017913" cy="5031499"/>
          </a:xfrm>
          <a:prstGeom prst="rect">
            <a:avLst/>
          </a:prstGeom>
        </p:spPr>
      </p:pic>
      <p:sp>
        <p:nvSpPr>
          <p:cNvPr name="TextBox 7" id="7"/>
          <p:cNvSpPr txBox="true"/>
          <p:nvPr/>
        </p:nvSpPr>
        <p:spPr>
          <a:xfrm rot="0">
            <a:off x="5116949" y="198120"/>
            <a:ext cx="8054102" cy="830580"/>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League Gothic"/>
              </a:rPr>
              <a:t>PROCESO DE CREACIÓN DE UNA ORDEN DE VENTAS</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76661" y="-3041981"/>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2143458" y="2576232"/>
            <a:ext cx="14001085" cy="5899124"/>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558357" y="-672243"/>
            <a:ext cx="3401886" cy="3401886"/>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677715" y="533696"/>
            <a:ext cx="900966" cy="1444698"/>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2198982" y="2932804"/>
            <a:ext cx="13890036" cy="3889210"/>
          </a:xfrm>
          <a:prstGeom prst="rect">
            <a:avLst/>
          </a:prstGeom>
        </p:spPr>
      </p:pic>
      <p:grpSp>
        <p:nvGrpSpPr>
          <p:cNvPr name="Group 6" id="6"/>
          <p:cNvGrpSpPr/>
          <p:nvPr/>
        </p:nvGrpSpPr>
        <p:grpSpPr>
          <a:xfrm rot="0">
            <a:off x="3188438" y="7774514"/>
            <a:ext cx="5240069" cy="1315884"/>
            <a:chOff x="0" y="0"/>
            <a:chExt cx="1380100" cy="346570"/>
          </a:xfrm>
        </p:grpSpPr>
        <p:sp>
          <p:nvSpPr>
            <p:cNvPr name="Freeform 7" id="7"/>
            <p:cNvSpPr/>
            <p:nvPr/>
          </p:nvSpPr>
          <p:spPr>
            <a:xfrm>
              <a:off x="0" y="0"/>
              <a:ext cx="1380100" cy="346570"/>
            </a:xfrm>
            <a:custGeom>
              <a:avLst/>
              <a:gdLst/>
              <a:ahLst/>
              <a:cxnLst/>
              <a:rect r="r" b="b" t="t" l="l"/>
              <a:pathLst>
                <a:path h="346570" w="1380100">
                  <a:moveTo>
                    <a:pt x="75350" y="0"/>
                  </a:moveTo>
                  <a:lnTo>
                    <a:pt x="1304751" y="0"/>
                  </a:lnTo>
                  <a:cubicBezTo>
                    <a:pt x="1346365" y="0"/>
                    <a:pt x="1380100" y="33735"/>
                    <a:pt x="1380100" y="75350"/>
                  </a:cubicBezTo>
                  <a:lnTo>
                    <a:pt x="1380100" y="271221"/>
                  </a:lnTo>
                  <a:cubicBezTo>
                    <a:pt x="1380100" y="291205"/>
                    <a:pt x="1372162" y="310370"/>
                    <a:pt x="1358031" y="324501"/>
                  </a:cubicBezTo>
                  <a:cubicBezTo>
                    <a:pt x="1343900" y="338632"/>
                    <a:pt x="1324735" y="346570"/>
                    <a:pt x="1304751" y="346570"/>
                  </a:cubicBezTo>
                  <a:lnTo>
                    <a:pt x="75350" y="346570"/>
                  </a:lnTo>
                  <a:cubicBezTo>
                    <a:pt x="33735" y="346570"/>
                    <a:pt x="0" y="312835"/>
                    <a:pt x="0" y="271221"/>
                  </a:cubicBezTo>
                  <a:lnTo>
                    <a:pt x="0" y="75350"/>
                  </a:lnTo>
                  <a:cubicBezTo>
                    <a:pt x="0" y="33735"/>
                    <a:pt x="33735" y="0"/>
                    <a:pt x="75350" y="0"/>
                  </a:cubicBezTo>
                  <a:close/>
                </a:path>
              </a:pathLst>
            </a:custGeom>
            <a:solidFill>
              <a:srgbClr val="7ED957"/>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3461"/>
                </a:lnSpc>
              </a:pPr>
              <a:r>
                <a:rPr lang="en-US" sz="2472">
                  <a:solidFill>
                    <a:srgbClr val="FFFFFF"/>
                  </a:solidFill>
                  <a:latin typeface="Open Sans"/>
                </a:rPr>
                <a:t>Servicio en la nube más robusto</a:t>
              </a:r>
            </a:p>
          </p:txBody>
        </p:sp>
      </p:grpSp>
      <p:sp>
        <p:nvSpPr>
          <p:cNvPr name="TextBox 9" id="9"/>
          <p:cNvSpPr txBox="true"/>
          <p:nvPr/>
        </p:nvSpPr>
        <p:spPr>
          <a:xfrm rot="0">
            <a:off x="1737101" y="679819"/>
            <a:ext cx="6607249" cy="1298575"/>
          </a:xfrm>
          <a:prstGeom prst="rect">
            <a:avLst/>
          </a:prstGeom>
        </p:spPr>
        <p:txBody>
          <a:bodyPr anchor="t" rtlCol="false" tIns="0" lIns="0" bIns="0" rIns="0">
            <a:spAutoFit/>
          </a:bodyPr>
          <a:lstStyle/>
          <a:p>
            <a:pPr algn="just">
              <a:lnSpc>
                <a:spcPts val="10400"/>
              </a:lnSpc>
            </a:pPr>
            <a:r>
              <a:rPr lang="en-US" sz="8000">
                <a:solidFill>
                  <a:srgbClr val="2D2015"/>
                </a:solidFill>
                <a:latin typeface="League Gothic"/>
              </a:rPr>
              <a:t>MÁS POR LO MISMO</a:t>
            </a:r>
          </a:p>
        </p:txBody>
      </p:sp>
      <p:grpSp>
        <p:nvGrpSpPr>
          <p:cNvPr name="Group 10" id="10"/>
          <p:cNvGrpSpPr/>
          <p:nvPr/>
        </p:nvGrpSpPr>
        <p:grpSpPr>
          <a:xfrm rot="0">
            <a:off x="9847114" y="7774514"/>
            <a:ext cx="5252448" cy="1315884"/>
            <a:chOff x="0" y="0"/>
            <a:chExt cx="1383361" cy="346570"/>
          </a:xfrm>
        </p:grpSpPr>
        <p:sp>
          <p:nvSpPr>
            <p:cNvPr name="Freeform 11" id="11"/>
            <p:cNvSpPr/>
            <p:nvPr/>
          </p:nvSpPr>
          <p:spPr>
            <a:xfrm>
              <a:off x="0" y="0"/>
              <a:ext cx="1383361" cy="346570"/>
            </a:xfrm>
            <a:custGeom>
              <a:avLst/>
              <a:gdLst/>
              <a:ahLst/>
              <a:cxnLst/>
              <a:rect r="r" b="b" t="t" l="l"/>
              <a:pathLst>
                <a:path h="346570" w="1383361">
                  <a:moveTo>
                    <a:pt x="75172" y="0"/>
                  </a:moveTo>
                  <a:lnTo>
                    <a:pt x="1308189" y="0"/>
                  </a:lnTo>
                  <a:cubicBezTo>
                    <a:pt x="1328125" y="0"/>
                    <a:pt x="1347246" y="7920"/>
                    <a:pt x="1361343" y="22017"/>
                  </a:cubicBezTo>
                  <a:cubicBezTo>
                    <a:pt x="1375441" y="36115"/>
                    <a:pt x="1383361" y="55235"/>
                    <a:pt x="1383361" y="75172"/>
                  </a:cubicBezTo>
                  <a:lnTo>
                    <a:pt x="1383361" y="271398"/>
                  </a:lnTo>
                  <a:cubicBezTo>
                    <a:pt x="1383361" y="291335"/>
                    <a:pt x="1375441" y="310455"/>
                    <a:pt x="1361343" y="324553"/>
                  </a:cubicBezTo>
                  <a:cubicBezTo>
                    <a:pt x="1347246" y="338650"/>
                    <a:pt x="1328125" y="346570"/>
                    <a:pt x="1308189" y="346570"/>
                  </a:cubicBezTo>
                  <a:lnTo>
                    <a:pt x="75172" y="346570"/>
                  </a:lnTo>
                  <a:cubicBezTo>
                    <a:pt x="33656" y="346570"/>
                    <a:pt x="0" y="312915"/>
                    <a:pt x="0" y="271398"/>
                  </a:cubicBezTo>
                  <a:lnTo>
                    <a:pt x="0" y="75172"/>
                  </a:lnTo>
                  <a:cubicBezTo>
                    <a:pt x="0" y="55235"/>
                    <a:pt x="7920" y="36115"/>
                    <a:pt x="22017" y="22017"/>
                  </a:cubicBezTo>
                  <a:cubicBezTo>
                    <a:pt x="36115" y="7920"/>
                    <a:pt x="55235" y="0"/>
                    <a:pt x="75172" y="0"/>
                  </a:cubicBezTo>
                  <a:close/>
                </a:path>
              </a:pathLst>
            </a:custGeom>
            <a:solidFill>
              <a:srgbClr val="7ED957"/>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3461"/>
                </a:lnSpc>
              </a:pPr>
              <a:r>
                <a:rPr lang="en-US" sz="2472">
                  <a:solidFill>
                    <a:srgbClr val="FFFFFF"/>
                  </a:solidFill>
                  <a:latin typeface="Open Sans"/>
                </a:rPr>
                <a:t>Desarrollo de nuevos módulos</a:t>
              </a:r>
            </a:p>
          </p:txBody>
        </p:sp>
      </p:gr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76661" y="-3041981"/>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2633392" y="1619091"/>
            <a:ext cx="13021216" cy="7048818"/>
          </a:xfrm>
          <a:prstGeom prst="rect">
            <a:avLst/>
          </a:prstGeom>
        </p:spPr>
      </p:pic>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76661" y="-3041981"/>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pic>
        <p:nvPicPr>
          <p:cNvPr name="Picture 4" id="4"/>
          <p:cNvPicPr>
            <a:picLocks noChangeAspect="true"/>
          </p:cNvPicPr>
          <p:nvPr/>
        </p:nvPicPr>
        <p:blipFill>
          <a:blip r:embed="rId2"/>
          <a:srcRect l="0" t="0" r="0" b="0"/>
          <a:stretch>
            <a:fillRect/>
          </a:stretch>
        </p:blipFill>
        <p:spPr>
          <a:xfrm flipH="false" flipV="false" rot="0">
            <a:off x="1019175" y="642703"/>
            <a:ext cx="11140586" cy="4500797"/>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6807582" y="5143500"/>
            <a:ext cx="11140586" cy="5080107"/>
          </a:xfrm>
          <a:prstGeom prst="rect">
            <a:avLst/>
          </a:prstGeom>
        </p:spPr>
      </p:pic>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8237" t="0" r="0" b="43687"/>
          <a:stretch>
            <a:fillRect/>
          </a:stretch>
        </p:blipFill>
        <p:spPr>
          <a:xfrm flipH="false" flipV="false" rot="0">
            <a:off x="0" y="202059"/>
            <a:ext cx="7994757" cy="269346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292224" y="385757"/>
            <a:ext cx="9789116" cy="10084941"/>
          </a:xfrm>
          <a:prstGeom prst="rect">
            <a:avLst/>
          </a:prstGeom>
        </p:spPr>
      </p:pic>
      <p:pic>
        <p:nvPicPr>
          <p:cNvPr name="Picture 4" id="4"/>
          <p:cNvPicPr>
            <a:picLocks noChangeAspect="true"/>
          </p:cNvPicPr>
          <p:nvPr/>
        </p:nvPicPr>
        <p:blipFill>
          <a:blip r:embed="rId4"/>
          <a:srcRect l="0" t="0" r="1246" b="0"/>
          <a:stretch>
            <a:fillRect/>
          </a:stretch>
        </p:blipFill>
        <p:spPr>
          <a:xfrm flipH="false" flipV="false" rot="0">
            <a:off x="0" y="3953077"/>
            <a:ext cx="8292224" cy="4373962"/>
          </a:xfrm>
          <a:prstGeom prst="rect">
            <a:avLst/>
          </a:prstGeom>
        </p:spPr>
      </p:pic>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241" r="0" b="3241"/>
          <a:stretch>
            <a:fillRect/>
          </a:stretch>
        </p:blipFill>
        <p:spPr>
          <a:xfrm flipH="false" flipV="false" rot="0">
            <a:off x="0" y="0"/>
            <a:ext cx="11912898" cy="213899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5765447" y="2138992"/>
            <a:ext cx="12522553" cy="8148008"/>
          </a:xfrm>
          <a:prstGeom prst="rect">
            <a:avLst/>
          </a:prstGeom>
        </p:spPr>
      </p:pic>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0F57E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0940" t="0" r="10940" b="0"/>
          <a:stretch>
            <a:fillRect/>
          </a:stretch>
        </p:blipFill>
        <p:spPr>
          <a:xfrm flipH="false" flipV="false" rot="0">
            <a:off x="10058400" y="-247650"/>
            <a:ext cx="8229600" cy="10534650"/>
          </a:xfrm>
          <a:prstGeom prst="rect">
            <a:avLst/>
          </a:prstGeom>
        </p:spPr>
      </p:pic>
      <p:sp>
        <p:nvSpPr>
          <p:cNvPr name="TextBox 3" id="3"/>
          <p:cNvSpPr txBox="true"/>
          <p:nvPr/>
        </p:nvSpPr>
        <p:spPr>
          <a:xfrm rot="0">
            <a:off x="1028700" y="3832210"/>
            <a:ext cx="6483229" cy="2981547"/>
          </a:xfrm>
          <a:prstGeom prst="rect">
            <a:avLst/>
          </a:prstGeom>
        </p:spPr>
        <p:txBody>
          <a:bodyPr anchor="t" rtlCol="false" tIns="0" lIns="0" bIns="0" rIns="0">
            <a:spAutoFit/>
          </a:bodyPr>
          <a:lstStyle/>
          <a:p>
            <a:pPr>
              <a:lnSpc>
                <a:spcPts val="11302"/>
              </a:lnSpc>
            </a:pPr>
            <a:r>
              <a:rPr lang="en-US" sz="12419">
                <a:solidFill>
                  <a:srgbClr val="FFFFFF"/>
                </a:solidFill>
                <a:latin typeface="League Gothic"/>
              </a:rPr>
              <a:t>MÓDULO DE CRM</a:t>
            </a:r>
          </a:p>
        </p:txBody>
      </p:sp>
      <p:sp>
        <p:nvSpPr>
          <p:cNvPr name="TextBox 4" id="4"/>
          <p:cNvSpPr txBox="true"/>
          <p:nvPr/>
        </p:nvSpPr>
        <p:spPr>
          <a:xfrm rot="0">
            <a:off x="1028700" y="6775657"/>
            <a:ext cx="7925167" cy="1289747"/>
          </a:xfrm>
          <a:prstGeom prst="rect">
            <a:avLst/>
          </a:prstGeom>
        </p:spPr>
        <p:txBody>
          <a:bodyPr anchor="t" rtlCol="false" tIns="0" lIns="0" bIns="0" rIns="0">
            <a:spAutoFit/>
          </a:bodyPr>
          <a:lstStyle/>
          <a:p>
            <a:pPr>
              <a:lnSpc>
                <a:spcPts val="3461"/>
              </a:lnSpc>
            </a:pPr>
            <a:r>
              <a:rPr lang="en-US" sz="2472">
                <a:solidFill>
                  <a:srgbClr val="FFFFFF"/>
                </a:solidFill>
                <a:latin typeface="Open Sans"/>
              </a:rPr>
              <a:t>La aplicación de CRM de Odoo Le ayuda a organizar su actividad de ventas: dar seguimiento a sus leads, cerrar oportunidades y obtener pronósticos precisos. </a:t>
            </a:r>
          </a:p>
        </p:txBody>
      </p:sp>
      <p:grpSp>
        <p:nvGrpSpPr>
          <p:cNvPr name="Group 5" id="5"/>
          <p:cNvGrpSpPr/>
          <p:nvPr/>
        </p:nvGrpSpPr>
        <p:grpSpPr>
          <a:xfrm rot="0">
            <a:off x="7086600" y="-1382590"/>
            <a:ext cx="4822581" cy="4822581"/>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619081" y="799980"/>
            <a:ext cx="15049838" cy="7841351"/>
          </a:xfrm>
          <a:prstGeom prst="rect">
            <a:avLst/>
          </a:prstGeom>
        </p:spPr>
      </p:pic>
      <p:sp>
        <p:nvSpPr>
          <p:cNvPr name="TextBox 3" id="3"/>
          <p:cNvSpPr txBox="true"/>
          <p:nvPr/>
        </p:nvSpPr>
        <p:spPr>
          <a:xfrm rot="0">
            <a:off x="1028700" y="9163050"/>
            <a:ext cx="4132183" cy="804544"/>
          </a:xfrm>
          <a:prstGeom prst="rect">
            <a:avLst/>
          </a:prstGeom>
        </p:spPr>
        <p:txBody>
          <a:bodyPr anchor="t" rtlCol="false" tIns="0" lIns="0" bIns="0" rIns="0">
            <a:spAutoFit/>
          </a:bodyPr>
          <a:lstStyle/>
          <a:p>
            <a:pPr algn="ctr">
              <a:lnSpc>
                <a:spcPts val="6580"/>
              </a:lnSpc>
              <a:spcBef>
                <a:spcPct val="0"/>
              </a:spcBef>
            </a:pPr>
            <a:r>
              <a:rPr lang="en-US" sz="4700">
                <a:solidFill>
                  <a:srgbClr val="000000"/>
                </a:solidFill>
                <a:latin typeface="League Gothic"/>
              </a:rPr>
              <a:t>VENTANADA DEL PIPELINE</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994713" y="1404428"/>
            <a:ext cx="12298575" cy="6477160"/>
          </a:xfrm>
          <a:prstGeom prst="rect">
            <a:avLst/>
          </a:prstGeom>
        </p:spPr>
      </p:pic>
      <p:sp>
        <p:nvSpPr>
          <p:cNvPr name="TextBox 3" id="3"/>
          <p:cNvSpPr txBox="true"/>
          <p:nvPr/>
        </p:nvSpPr>
        <p:spPr>
          <a:xfrm rot="0">
            <a:off x="1308318" y="8808403"/>
            <a:ext cx="2610207" cy="804544"/>
          </a:xfrm>
          <a:prstGeom prst="rect">
            <a:avLst/>
          </a:prstGeom>
        </p:spPr>
        <p:txBody>
          <a:bodyPr anchor="t" rtlCol="false" tIns="0" lIns="0" bIns="0" rIns="0">
            <a:spAutoFit/>
          </a:bodyPr>
          <a:lstStyle/>
          <a:p>
            <a:pPr algn="ctr">
              <a:lnSpc>
                <a:spcPts val="6580"/>
              </a:lnSpc>
              <a:spcBef>
                <a:spcPct val="0"/>
              </a:spcBef>
            </a:pPr>
            <a:r>
              <a:rPr lang="en-US" sz="4700">
                <a:solidFill>
                  <a:srgbClr val="000000"/>
                </a:solidFill>
                <a:latin typeface="League Gothic"/>
              </a:rPr>
              <a:t>BARRA DE MENÚ</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845032" y="1028700"/>
            <a:ext cx="14597937" cy="6228453"/>
          </a:xfrm>
          <a:prstGeom prst="rect">
            <a:avLst/>
          </a:prstGeom>
        </p:spPr>
      </p:pic>
      <p:sp>
        <p:nvSpPr>
          <p:cNvPr name="TextBox 3" id="3"/>
          <p:cNvSpPr txBox="true"/>
          <p:nvPr/>
        </p:nvSpPr>
        <p:spPr>
          <a:xfrm rot="0">
            <a:off x="1940123" y="8808403"/>
            <a:ext cx="1346597" cy="804544"/>
          </a:xfrm>
          <a:prstGeom prst="rect">
            <a:avLst/>
          </a:prstGeom>
        </p:spPr>
        <p:txBody>
          <a:bodyPr anchor="t" rtlCol="false" tIns="0" lIns="0" bIns="0" rIns="0">
            <a:spAutoFit/>
          </a:bodyPr>
          <a:lstStyle/>
          <a:p>
            <a:pPr algn="ctr">
              <a:lnSpc>
                <a:spcPts val="6580"/>
              </a:lnSpc>
              <a:spcBef>
                <a:spcPct val="0"/>
              </a:spcBef>
            </a:pPr>
            <a:r>
              <a:rPr lang="en-US" sz="4700">
                <a:solidFill>
                  <a:srgbClr val="000000"/>
                </a:solidFill>
                <a:latin typeface="League Gothic"/>
              </a:rPr>
              <a:t>AJUSTES</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509106" y="1275359"/>
            <a:ext cx="15269788" cy="6515110"/>
          </a:xfrm>
          <a:prstGeom prst="rect">
            <a:avLst/>
          </a:prstGeom>
        </p:spPr>
      </p:pic>
      <p:sp>
        <p:nvSpPr>
          <p:cNvPr name="TextBox 3" id="3"/>
          <p:cNvSpPr txBox="true"/>
          <p:nvPr/>
        </p:nvSpPr>
        <p:spPr>
          <a:xfrm rot="0">
            <a:off x="-916162" y="8808403"/>
            <a:ext cx="11569503" cy="804544"/>
          </a:xfrm>
          <a:prstGeom prst="rect">
            <a:avLst/>
          </a:prstGeom>
        </p:spPr>
        <p:txBody>
          <a:bodyPr anchor="t" rtlCol="false" tIns="0" lIns="0" bIns="0" rIns="0">
            <a:spAutoFit/>
          </a:bodyPr>
          <a:lstStyle/>
          <a:p>
            <a:pPr algn="ctr">
              <a:lnSpc>
                <a:spcPts val="6580"/>
              </a:lnSpc>
              <a:spcBef>
                <a:spcPct val="0"/>
              </a:spcBef>
            </a:pPr>
            <a:r>
              <a:rPr lang="en-US" sz="4700">
                <a:solidFill>
                  <a:srgbClr val="000000"/>
                </a:solidFill>
                <a:latin typeface="League Gothic"/>
              </a:rPr>
              <a:t>CONFIGURACIÓN DE LOS EQUIPOS DE VENTA</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835919" y="1333128"/>
            <a:ext cx="14616163" cy="6116302"/>
          </a:xfrm>
          <a:prstGeom prst="rect">
            <a:avLst/>
          </a:prstGeom>
        </p:spPr>
      </p:pic>
      <p:sp>
        <p:nvSpPr>
          <p:cNvPr name="TextBox 3" id="3"/>
          <p:cNvSpPr txBox="true"/>
          <p:nvPr/>
        </p:nvSpPr>
        <p:spPr>
          <a:xfrm rot="0">
            <a:off x="352370" y="8808403"/>
            <a:ext cx="7799144" cy="804544"/>
          </a:xfrm>
          <a:prstGeom prst="rect">
            <a:avLst/>
          </a:prstGeom>
        </p:spPr>
        <p:txBody>
          <a:bodyPr anchor="t" rtlCol="false" tIns="0" lIns="0" bIns="0" rIns="0">
            <a:spAutoFit/>
          </a:bodyPr>
          <a:lstStyle/>
          <a:p>
            <a:pPr algn="ctr">
              <a:lnSpc>
                <a:spcPts val="6580"/>
              </a:lnSpc>
              <a:spcBef>
                <a:spcPct val="0"/>
              </a:spcBef>
            </a:pPr>
            <a:r>
              <a:rPr lang="en-US" sz="4700">
                <a:solidFill>
                  <a:srgbClr val="000000"/>
                </a:solidFill>
                <a:latin typeface="League Gothic"/>
              </a:rPr>
              <a:t>CREACIÓN DE UN EQUIPO DE VENTA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677715" y="533696"/>
            <a:ext cx="900966" cy="1444698"/>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028700" y="1978394"/>
            <a:ext cx="16838795" cy="5975613"/>
          </a:xfrm>
          <a:prstGeom prst="rect">
            <a:avLst/>
          </a:prstGeom>
        </p:spPr>
      </p:pic>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023357" y="1332647"/>
            <a:ext cx="14241286" cy="6631327"/>
          </a:xfrm>
          <a:prstGeom prst="rect">
            <a:avLst/>
          </a:prstGeom>
        </p:spPr>
      </p:pic>
      <p:sp>
        <p:nvSpPr>
          <p:cNvPr name="TextBox 3" id="3"/>
          <p:cNvSpPr txBox="true"/>
          <p:nvPr/>
        </p:nvSpPr>
        <p:spPr>
          <a:xfrm rot="0">
            <a:off x="1028700" y="8808403"/>
            <a:ext cx="4290417" cy="804544"/>
          </a:xfrm>
          <a:prstGeom prst="rect">
            <a:avLst/>
          </a:prstGeom>
        </p:spPr>
        <p:txBody>
          <a:bodyPr anchor="t" rtlCol="false" tIns="0" lIns="0" bIns="0" rIns="0">
            <a:spAutoFit/>
          </a:bodyPr>
          <a:lstStyle/>
          <a:p>
            <a:pPr algn="ctr">
              <a:lnSpc>
                <a:spcPts val="6580"/>
              </a:lnSpc>
              <a:spcBef>
                <a:spcPct val="0"/>
              </a:spcBef>
            </a:pPr>
            <a:r>
              <a:rPr lang="en-US" sz="4700">
                <a:solidFill>
                  <a:srgbClr val="000000"/>
                </a:solidFill>
                <a:latin typeface="League Gothic"/>
              </a:rPr>
              <a:t>CREACIÓN DE ACTIVIDADES</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11667" y="1242109"/>
            <a:ext cx="15464666" cy="5741753"/>
          </a:xfrm>
          <a:prstGeom prst="rect">
            <a:avLst/>
          </a:prstGeom>
        </p:spPr>
      </p:pic>
      <p:sp>
        <p:nvSpPr>
          <p:cNvPr name="TextBox 3" id="3"/>
          <p:cNvSpPr txBox="true"/>
          <p:nvPr/>
        </p:nvSpPr>
        <p:spPr>
          <a:xfrm rot="0">
            <a:off x="1028700" y="8808403"/>
            <a:ext cx="4290417" cy="804544"/>
          </a:xfrm>
          <a:prstGeom prst="rect">
            <a:avLst/>
          </a:prstGeom>
        </p:spPr>
        <p:txBody>
          <a:bodyPr anchor="t" rtlCol="false" tIns="0" lIns="0" bIns="0" rIns="0">
            <a:spAutoFit/>
          </a:bodyPr>
          <a:lstStyle/>
          <a:p>
            <a:pPr algn="ctr">
              <a:lnSpc>
                <a:spcPts val="6580"/>
              </a:lnSpc>
              <a:spcBef>
                <a:spcPct val="0"/>
              </a:spcBef>
            </a:pPr>
            <a:r>
              <a:rPr lang="en-US" sz="4700">
                <a:solidFill>
                  <a:srgbClr val="000000"/>
                </a:solidFill>
                <a:latin typeface="League Gothic"/>
              </a:rPr>
              <a:t>CREACIÓN DE ACTIVIDADES</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75359" y="4833819"/>
            <a:ext cx="15737282" cy="1840051"/>
          </a:xfrm>
          <a:prstGeom prst="rect">
            <a:avLst/>
          </a:prstGeom>
        </p:spPr>
      </p:pic>
      <p:sp>
        <p:nvSpPr>
          <p:cNvPr name="TextBox 3" id="3"/>
          <p:cNvSpPr txBox="true"/>
          <p:nvPr/>
        </p:nvSpPr>
        <p:spPr>
          <a:xfrm rot="0">
            <a:off x="3454241" y="1142009"/>
            <a:ext cx="11379518" cy="2432050"/>
          </a:xfrm>
          <a:prstGeom prst="rect">
            <a:avLst/>
          </a:prstGeom>
        </p:spPr>
        <p:txBody>
          <a:bodyPr anchor="t" rtlCol="false" tIns="0" lIns="0" bIns="0" rIns="0">
            <a:spAutoFit/>
          </a:bodyPr>
          <a:lstStyle/>
          <a:p>
            <a:pPr>
              <a:lnSpc>
                <a:spcPts val="9799"/>
              </a:lnSpc>
              <a:spcBef>
                <a:spcPct val="0"/>
              </a:spcBef>
            </a:pPr>
            <a:r>
              <a:rPr lang="en-US" sz="6999">
                <a:solidFill>
                  <a:srgbClr val="0F57E5"/>
                </a:solidFill>
                <a:latin typeface="League Gothic"/>
              </a:rPr>
              <a:t>PARA EMPEZAR, HAY QUE CREAR ESTAS ETAPAS, </a:t>
            </a:r>
          </a:p>
          <a:p>
            <a:pPr algn="ctr">
              <a:lnSpc>
                <a:spcPts val="9799"/>
              </a:lnSpc>
              <a:spcBef>
                <a:spcPct val="0"/>
              </a:spcBef>
            </a:pPr>
            <a:r>
              <a:rPr lang="en-US" sz="6999">
                <a:solidFill>
                  <a:srgbClr val="0F57E5"/>
                </a:solidFill>
                <a:latin typeface="League Gothic"/>
              </a:rPr>
              <a:t>QUE SERÍAN LAS </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824698" y="1028700"/>
            <a:ext cx="12638604" cy="6592078"/>
          </a:xfrm>
          <a:prstGeom prst="rect">
            <a:avLst/>
          </a:prstGeom>
        </p:spPr>
      </p:pic>
      <p:sp>
        <p:nvSpPr>
          <p:cNvPr name="TextBox 3" id="3"/>
          <p:cNvSpPr txBox="true"/>
          <p:nvPr/>
        </p:nvSpPr>
        <p:spPr>
          <a:xfrm rot="0">
            <a:off x="1681669" y="8808403"/>
            <a:ext cx="4887278" cy="804544"/>
          </a:xfrm>
          <a:prstGeom prst="rect">
            <a:avLst/>
          </a:prstGeom>
        </p:spPr>
        <p:txBody>
          <a:bodyPr anchor="t" rtlCol="false" tIns="0" lIns="0" bIns="0" rIns="0">
            <a:spAutoFit/>
          </a:bodyPr>
          <a:lstStyle/>
          <a:p>
            <a:pPr algn="ctr">
              <a:lnSpc>
                <a:spcPts val="6580"/>
              </a:lnSpc>
              <a:spcBef>
                <a:spcPct val="0"/>
              </a:spcBef>
            </a:pPr>
            <a:r>
              <a:rPr lang="en-US" sz="4700">
                <a:solidFill>
                  <a:srgbClr val="000000"/>
                </a:solidFill>
                <a:latin typeface="League Gothic"/>
              </a:rPr>
              <a:t>CONFIGURACIÓN DE ETIQUETAS</a:t>
            </a: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047915" y="260656"/>
            <a:ext cx="6192170" cy="9765689"/>
          </a:xfrm>
          <a:prstGeom prst="rect">
            <a:avLst/>
          </a:prstGeom>
        </p:spPr>
      </p:pic>
      <p:sp>
        <p:nvSpPr>
          <p:cNvPr name="TextBox 3" id="3"/>
          <p:cNvSpPr txBox="true"/>
          <p:nvPr/>
        </p:nvSpPr>
        <p:spPr>
          <a:xfrm rot="0">
            <a:off x="2207532" y="8790623"/>
            <a:ext cx="1751409" cy="830580"/>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League Gothic"/>
              </a:rPr>
              <a:t>ETIQUETAS</a:t>
            </a:r>
          </a:p>
        </p:txBody>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824249" y="2351920"/>
            <a:ext cx="14639502" cy="6391392"/>
          </a:xfrm>
          <a:prstGeom prst="rect">
            <a:avLst/>
          </a:prstGeom>
        </p:spPr>
      </p:pic>
      <p:sp>
        <p:nvSpPr>
          <p:cNvPr name="TextBox 3" id="3"/>
          <p:cNvSpPr txBox="true"/>
          <p:nvPr/>
        </p:nvSpPr>
        <p:spPr>
          <a:xfrm rot="0">
            <a:off x="7375981" y="327025"/>
            <a:ext cx="3536037" cy="1510038"/>
          </a:xfrm>
          <a:prstGeom prst="rect">
            <a:avLst/>
          </a:prstGeom>
        </p:spPr>
        <p:txBody>
          <a:bodyPr anchor="t" rtlCol="false" tIns="0" lIns="0" bIns="0" rIns="0">
            <a:spAutoFit/>
          </a:bodyPr>
          <a:lstStyle/>
          <a:p>
            <a:pPr algn="ctr">
              <a:lnSpc>
                <a:spcPts val="12319"/>
              </a:lnSpc>
              <a:spcBef>
                <a:spcPct val="0"/>
              </a:spcBef>
            </a:pPr>
            <a:r>
              <a:rPr lang="en-US" sz="8799">
                <a:solidFill>
                  <a:srgbClr val="0F57E5"/>
                </a:solidFill>
                <a:latin typeface="League Gothic"/>
              </a:rPr>
              <a:t>SIMULEMOS</a:t>
            </a:r>
          </a:p>
        </p:txBody>
      </p:sp>
      <p:sp>
        <p:nvSpPr>
          <p:cNvPr name="TextBox 4" id="4"/>
          <p:cNvSpPr txBox="true"/>
          <p:nvPr/>
        </p:nvSpPr>
        <p:spPr>
          <a:xfrm rot="0">
            <a:off x="1489910" y="8790623"/>
            <a:ext cx="3609499" cy="830580"/>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League Gothic"/>
              </a:rPr>
              <a:t>CREACIÓN DE UN LEAD</a:t>
            </a: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51553" y="731683"/>
            <a:ext cx="17321257" cy="8893650"/>
          </a:xfrm>
          <a:prstGeom prst="rect">
            <a:avLst/>
          </a:prstGeom>
        </p:spPr>
      </p:pic>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475589" y="317286"/>
            <a:ext cx="8094646" cy="9652429"/>
          </a:xfrm>
          <a:prstGeom prst="rect">
            <a:avLst/>
          </a:prstGeom>
        </p:spPr>
      </p:pic>
      <p:sp>
        <p:nvSpPr>
          <p:cNvPr name="TextBox 3" id="3"/>
          <p:cNvSpPr txBox="true"/>
          <p:nvPr/>
        </p:nvSpPr>
        <p:spPr>
          <a:xfrm rot="0">
            <a:off x="1247871" y="9139134"/>
            <a:ext cx="4657368" cy="830580"/>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League Gothic"/>
              </a:rPr>
              <a:t>AGREGAMOS UNA ACTIVIDAD</a:t>
            </a:r>
          </a:p>
        </p:txBody>
      </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716836"/>
            <a:ext cx="16521961" cy="7439119"/>
          </a:xfrm>
          <a:prstGeom prst="rect">
            <a:avLst/>
          </a:prstGeom>
        </p:spPr>
      </p:pic>
      <p:sp>
        <p:nvSpPr>
          <p:cNvPr name="TextBox 3" id="3"/>
          <p:cNvSpPr txBox="true"/>
          <p:nvPr/>
        </p:nvSpPr>
        <p:spPr>
          <a:xfrm rot="0">
            <a:off x="1253782" y="8790623"/>
            <a:ext cx="3658910" cy="830580"/>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League Gothic"/>
              </a:rPr>
              <a:t>ESTABLECEMOS FECHA</a:t>
            </a:r>
          </a:p>
        </p:txBody>
      </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312193" y="258104"/>
            <a:ext cx="14223713" cy="8718300"/>
          </a:xfrm>
          <a:prstGeom prst="rect">
            <a:avLst/>
          </a:prstGeom>
        </p:spPr>
      </p:pic>
      <p:sp>
        <p:nvSpPr>
          <p:cNvPr name="TextBox 3" id="3"/>
          <p:cNvSpPr txBox="true"/>
          <p:nvPr/>
        </p:nvSpPr>
        <p:spPr>
          <a:xfrm rot="0">
            <a:off x="1744066" y="9153525"/>
            <a:ext cx="3643670" cy="830580"/>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League Gothic"/>
              </a:rPr>
              <a:t>LEAD &gt; OPORTUNIDAD</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26015" y="3037123"/>
            <a:ext cx="9632662" cy="4934122"/>
          </a:xfrm>
          <a:prstGeom prst="rect">
            <a:avLst/>
          </a:prstGeom>
        </p:spPr>
        <p:txBody>
          <a:bodyPr anchor="t" rtlCol="false" tIns="0" lIns="0" bIns="0" rIns="0">
            <a:spAutoFit/>
          </a:bodyPr>
          <a:lstStyle/>
          <a:p>
            <a:pPr>
              <a:lnSpc>
                <a:spcPts val="12837"/>
              </a:lnSpc>
            </a:pPr>
            <a:r>
              <a:rPr lang="en-US" sz="11886">
                <a:solidFill>
                  <a:srgbClr val="4076E1"/>
                </a:solidFill>
                <a:latin typeface="League Gothic"/>
              </a:rPr>
              <a:t>ANÁLISIS DE AREAS </a:t>
            </a:r>
          </a:p>
          <a:p>
            <a:pPr>
              <a:lnSpc>
                <a:spcPts val="12837"/>
              </a:lnSpc>
            </a:pPr>
            <a:r>
              <a:rPr lang="en-US" sz="11886">
                <a:solidFill>
                  <a:srgbClr val="4076E1"/>
                </a:solidFill>
                <a:latin typeface="League Gothic"/>
              </a:rPr>
              <a:t>Y PROCESOS PARA SISTEMATIZARSE</a:t>
            </a:r>
          </a:p>
        </p:txBody>
      </p:sp>
      <p:grpSp>
        <p:nvGrpSpPr>
          <p:cNvPr name="Group 3" id="3"/>
          <p:cNvGrpSpPr/>
          <p:nvPr/>
        </p:nvGrpSpPr>
        <p:grpSpPr>
          <a:xfrm rot="0">
            <a:off x="9007258" y="0"/>
            <a:ext cx="9280742" cy="10287000"/>
            <a:chOff x="0" y="0"/>
            <a:chExt cx="2490392" cy="2760411"/>
          </a:xfrm>
        </p:grpSpPr>
        <p:sp>
          <p:nvSpPr>
            <p:cNvPr name="Freeform 4" id="4"/>
            <p:cNvSpPr/>
            <p:nvPr/>
          </p:nvSpPr>
          <p:spPr>
            <a:xfrm>
              <a:off x="0" y="0"/>
              <a:ext cx="2490392" cy="2760411"/>
            </a:xfrm>
            <a:custGeom>
              <a:avLst/>
              <a:gdLst/>
              <a:ahLst/>
              <a:cxnLst/>
              <a:rect r="r" b="b" t="t" l="l"/>
              <a:pathLst>
                <a:path h="2760411" w="2490392">
                  <a:moveTo>
                    <a:pt x="0" y="0"/>
                  </a:moveTo>
                  <a:lnTo>
                    <a:pt x="2490392" y="0"/>
                  </a:lnTo>
                  <a:lnTo>
                    <a:pt x="2490392" y="2760411"/>
                  </a:lnTo>
                  <a:lnTo>
                    <a:pt x="0" y="2760411"/>
                  </a:lnTo>
                  <a:close/>
                </a:path>
              </a:pathLst>
            </a:custGeom>
            <a:solidFill>
              <a:srgbClr val="0A3DA2"/>
            </a:solidFill>
          </p:spPr>
        </p:sp>
      </p:grpSp>
      <p:sp>
        <p:nvSpPr>
          <p:cNvPr name="AutoShape 5" id="5"/>
          <p:cNvSpPr/>
          <p:nvPr/>
        </p:nvSpPr>
        <p:spPr>
          <a:xfrm rot="-5400000">
            <a:off x="6495955" y="4559703"/>
            <a:ext cx="6861120" cy="0"/>
          </a:xfrm>
          <a:prstGeom prst="line">
            <a:avLst/>
          </a:prstGeom>
          <a:ln cap="rnd" w="28575">
            <a:solidFill>
              <a:srgbClr val="EAD8D3"/>
            </a:solidFill>
            <a:prstDash val="solid"/>
            <a:headEnd type="none" len="sm" w="sm"/>
            <a:tailEnd type="none" len="sm" w="sm"/>
          </a:ln>
        </p:spPr>
      </p:sp>
      <p:grpSp>
        <p:nvGrpSpPr>
          <p:cNvPr name="Group 6" id="6"/>
          <p:cNvGrpSpPr/>
          <p:nvPr/>
        </p:nvGrpSpPr>
        <p:grpSpPr>
          <a:xfrm rot="0">
            <a:off x="9761293" y="1143430"/>
            <a:ext cx="330444" cy="330444"/>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sp>
        <p:nvSpPr>
          <p:cNvPr name="TextBox 8" id="8"/>
          <p:cNvSpPr txBox="true"/>
          <p:nvPr/>
        </p:nvSpPr>
        <p:spPr>
          <a:xfrm rot="0">
            <a:off x="10776071" y="1200150"/>
            <a:ext cx="6483229" cy="558165"/>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a:rPr>
              <a:t>ADMINISTRACIÓN</a:t>
            </a:r>
          </a:p>
        </p:txBody>
      </p:sp>
      <p:sp>
        <p:nvSpPr>
          <p:cNvPr name="TextBox 9" id="9"/>
          <p:cNvSpPr txBox="true"/>
          <p:nvPr/>
        </p:nvSpPr>
        <p:spPr>
          <a:xfrm rot="0">
            <a:off x="10776071" y="3400065"/>
            <a:ext cx="6483229" cy="558165"/>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a:rPr>
              <a:t>COMPRA Y VENTA</a:t>
            </a:r>
          </a:p>
        </p:txBody>
      </p:sp>
      <p:sp>
        <p:nvSpPr>
          <p:cNvPr name="TextBox 10" id="10"/>
          <p:cNvSpPr txBox="true"/>
          <p:nvPr/>
        </p:nvSpPr>
        <p:spPr>
          <a:xfrm rot="0">
            <a:off x="10776071" y="5442096"/>
            <a:ext cx="6483229" cy="558165"/>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a:rPr>
              <a:t>INVENTARIO</a:t>
            </a:r>
          </a:p>
        </p:txBody>
      </p:sp>
      <p:sp>
        <p:nvSpPr>
          <p:cNvPr name="TextBox 11" id="11"/>
          <p:cNvSpPr txBox="true"/>
          <p:nvPr/>
        </p:nvSpPr>
        <p:spPr>
          <a:xfrm rot="0">
            <a:off x="10776071" y="7645971"/>
            <a:ext cx="6483229" cy="558165"/>
          </a:xfrm>
          <a:prstGeom prst="rect">
            <a:avLst/>
          </a:prstGeom>
        </p:spPr>
        <p:txBody>
          <a:bodyPr anchor="t" rtlCol="false" tIns="0" lIns="0" bIns="0" rIns="0">
            <a:spAutoFit/>
          </a:bodyPr>
          <a:lstStyle/>
          <a:p>
            <a:pPr algn="just">
              <a:lnSpc>
                <a:spcPts val="3840"/>
              </a:lnSpc>
            </a:pPr>
            <a:r>
              <a:rPr lang="en-US" sz="4800">
                <a:solidFill>
                  <a:srgbClr val="FFFFFF"/>
                </a:solidFill>
                <a:latin typeface="League Gothic"/>
              </a:rPr>
              <a:t>ATENCIÓN AL CLIENTE</a:t>
            </a:r>
          </a:p>
        </p:txBody>
      </p:sp>
      <p:grpSp>
        <p:nvGrpSpPr>
          <p:cNvPr name="Group 12" id="12"/>
          <p:cNvGrpSpPr/>
          <p:nvPr/>
        </p:nvGrpSpPr>
        <p:grpSpPr>
          <a:xfrm rot="0">
            <a:off x="9747006" y="3428200"/>
            <a:ext cx="330444" cy="330444"/>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grpSp>
        <p:nvGrpSpPr>
          <p:cNvPr name="Group 14" id="14"/>
          <p:cNvGrpSpPr/>
          <p:nvPr/>
        </p:nvGrpSpPr>
        <p:grpSpPr>
          <a:xfrm rot="0">
            <a:off x="9747006" y="5470231"/>
            <a:ext cx="330444" cy="330444"/>
            <a:chOff x="0" y="0"/>
            <a:chExt cx="6350000" cy="6350000"/>
          </a:xfrm>
        </p:grpSpPr>
        <p:sp>
          <p:nvSpPr>
            <p:cNvPr name="Freeform 15" id="1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grpSp>
        <p:nvGrpSpPr>
          <p:cNvPr name="Group 16" id="16"/>
          <p:cNvGrpSpPr/>
          <p:nvPr/>
        </p:nvGrpSpPr>
        <p:grpSpPr>
          <a:xfrm rot="0">
            <a:off x="9775581" y="7674106"/>
            <a:ext cx="330444" cy="330444"/>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988556" y="211422"/>
            <a:ext cx="10310889" cy="8613755"/>
          </a:xfrm>
          <a:prstGeom prst="rect">
            <a:avLst/>
          </a:prstGeom>
        </p:spPr>
      </p:pic>
      <p:sp>
        <p:nvSpPr>
          <p:cNvPr name="TextBox 3" id="3"/>
          <p:cNvSpPr txBox="true"/>
          <p:nvPr/>
        </p:nvSpPr>
        <p:spPr>
          <a:xfrm rot="0">
            <a:off x="1999081" y="9153525"/>
            <a:ext cx="3978950" cy="830580"/>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League Gothic"/>
              </a:rPr>
              <a:t>CREAMOS OPORTUNIDAD</a:t>
            </a:r>
          </a:p>
        </p:txBody>
      </p:sp>
    </p:spTree>
  </p:cSld>
  <p:clrMapOvr>
    <a:masterClrMapping/>
  </p:clrMapOvr>
</p:sld>
</file>

<file path=ppt/slides/slide9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724018" y="736825"/>
            <a:ext cx="12839965" cy="7611794"/>
          </a:xfrm>
          <a:prstGeom prst="rect">
            <a:avLst/>
          </a:prstGeom>
        </p:spPr>
      </p:pic>
      <p:sp>
        <p:nvSpPr>
          <p:cNvPr name="TextBox 3" id="3"/>
          <p:cNvSpPr txBox="true"/>
          <p:nvPr/>
        </p:nvSpPr>
        <p:spPr>
          <a:xfrm rot="0">
            <a:off x="1540767" y="9153525"/>
            <a:ext cx="4050268" cy="830580"/>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League Gothic"/>
              </a:rPr>
              <a:t>CREAMOS PRESUPUESTO </a:t>
            </a:r>
          </a:p>
        </p:txBody>
      </p:sp>
    </p:spTree>
  </p:cSld>
  <p:clrMapOvr>
    <a:masterClrMapping/>
  </p:clrMapOvr>
</p:sld>
</file>

<file path=ppt/slides/slide9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07812" y="1028700"/>
            <a:ext cx="16751488" cy="7439379"/>
          </a:xfrm>
          <a:prstGeom prst="rect">
            <a:avLst/>
          </a:prstGeom>
        </p:spPr>
      </p:pic>
    </p:spTree>
  </p:cSld>
  <p:clrMapOvr>
    <a:masterClrMapping/>
  </p:clrMapOvr>
</p:sld>
</file>

<file path=ppt/slides/slide9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97526" y="2090190"/>
            <a:ext cx="16492948" cy="6106620"/>
          </a:xfrm>
          <a:prstGeom prst="rect">
            <a:avLst/>
          </a:prstGeom>
        </p:spPr>
      </p:pic>
      <p:sp>
        <p:nvSpPr>
          <p:cNvPr name="TextBox 3" id="3"/>
          <p:cNvSpPr txBox="true"/>
          <p:nvPr/>
        </p:nvSpPr>
        <p:spPr>
          <a:xfrm rot="0">
            <a:off x="1304590" y="8790623"/>
            <a:ext cx="928449" cy="830580"/>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League Gothic"/>
              </a:rPr>
              <a:t>FLUJO</a:t>
            </a:r>
          </a:p>
        </p:txBody>
      </p:sp>
    </p:spTree>
  </p:cSld>
  <p:clrMapOvr>
    <a:masterClrMapping/>
  </p:clrMapOvr>
</p:sld>
</file>

<file path=ppt/slides/slide9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87128" y="1028700"/>
            <a:ext cx="17513744" cy="6880399"/>
          </a:xfrm>
          <a:prstGeom prst="rect">
            <a:avLst/>
          </a:prstGeom>
        </p:spPr>
      </p:pic>
      <p:sp>
        <p:nvSpPr>
          <p:cNvPr name="TextBox 3" id="3"/>
          <p:cNvSpPr txBox="true"/>
          <p:nvPr/>
        </p:nvSpPr>
        <p:spPr>
          <a:xfrm rot="0">
            <a:off x="1476176" y="9153525"/>
            <a:ext cx="4179451" cy="830580"/>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League Gothic"/>
              </a:rPr>
              <a:t>¿GANAMOS O PERDEMOS?</a:t>
            </a:r>
          </a:p>
        </p:txBody>
      </p:sp>
    </p:spTree>
  </p:cSld>
  <p:clrMapOvr>
    <a:masterClrMapping/>
  </p:clrMapOvr>
</p:sld>
</file>

<file path=ppt/slides/slide9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38" y="2104822"/>
            <a:ext cx="18288338" cy="6077355"/>
          </a:xfrm>
          <a:prstGeom prst="rect">
            <a:avLst/>
          </a:prstGeom>
        </p:spPr>
      </p:pic>
      <p:sp>
        <p:nvSpPr>
          <p:cNvPr name="TextBox 3" id="3"/>
          <p:cNvSpPr txBox="true"/>
          <p:nvPr/>
        </p:nvSpPr>
        <p:spPr>
          <a:xfrm rot="0">
            <a:off x="1028700" y="8808403"/>
            <a:ext cx="3169444" cy="804544"/>
          </a:xfrm>
          <a:prstGeom prst="rect">
            <a:avLst/>
          </a:prstGeom>
        </p:spPr>
        <p:txBody>
          <a:bodyPr anchor="t" rtlCol="false" tIns="0" lIns="0" bIns="0" rIns="0">
            <a:spAutoFit/>
          </a:bodyPr>
          <a:lstStyle/>
          <a:p>
            <a:pPr algn="ctr">
              <a:lnSpc>
                <a:spcPts val="6580"/>
              </a:lnSpc>
              <a:spcBef>
                <a:spcPct val="0"/>
              </a:spcBef>
            </a:pPr>
            <a:r>
              <a:rPr lang="en-US" sz="4700">
                <a:solidFill>
                  <a:srgbClr val="000000"/>
                </a:solidFill>
                <a:latin typeface="League Gothic"/>
              </a:rPr>
              <a:t>INICIATIVA GANADA</a:t>
            </a:r>
          </a:p>
        </p:txBody>
      </p:sp>
    </p:spTree>
  </p:cSld>
  <p:clrMapOvr>
    <a:masterClrMapping/>
  </p:clrMapOvr>
</p:sld>
</file>

<file path=ppt/slides/slide96.xml><?xml version="1.0" encoding="utf-8"?>
<p:sld xmlns:p="http://schemas.openxmlformats.org/presentationml/2006/main" xmlns:a="http://schemas.openxmlformats.org/drawingml/2006/main">
  <p:cSld>
    <p:bg>
      <p:bgPr>
        <a:solidFill>
          <a:srgbClr val="0F57E5"/>
        </a:solidFill>
      </p:bgPr>
    </p:bg>
    <p:spTree>
      <p:nvGrpSpPr>
        <p:cNvPr id="1" name=""/>
        <p:cNvGrpSpPr/>
        <p:nvPr/>
      </p:nvGrpSpPr>
      <p:grpSpPr>
        <a:xfrm>
          <a:off x="0" y="0"/>
          <a:ext cx="0" cy="0"/>
          <a:chOff x="0" y="0"/>
          <a:chExt cx="0" cy="0"/>
        </a:xfrm>
      </p:grpSpPr>
      <p:grpSp>
        <p:nvGrpSpPr>
          <p:cNvPr name="Group 2" id="2"/>
          <p:cNvGrpSpPr/>
          <p:nvPr/>
        </p:nvGrpSpPr>
        <p:grpSpPr>
          <a:xfrm rot="0">
            <a:off x="-677008" y="-1026755"/>
            <a:ext cx="4822581" cy="482258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2015"/>
            </a:solidFill>
          </p:spPr>
        </p:sp>
      </p:grpSp>
      <p:sp>
        <p:nvSpPr>
          <p:cNvPr name="TextBox 4" id="4"/>
          <p:cNvSpPr txBox="true"/>
          <p:nvPr/>
        </p:nvSpPr>
        <p:spPr>
          <a:xfrm rot="0">
            <a:off x="0" y="2621498"/>
            <a:ext cx="18288000" cy="1174328"/>
          </a:xfrm>
          <a:prstGeom prst="rect">
            <a:avLst/>
          </a:prstGeom>
        </p:spPr>
        <p:txBody>
          <a:bodyPr anchor="t" rtlCol="false" tIns="0" lIns="0" bIns="0" rIns="0">
            <a:spAutoFit/>
          </a:bodyPr>
          <a:lstStyle/>
          <a:p>
            <a:pPr algn="ctr">
              <a:lnSpc>
                <a:spcPts val="9468"/>
              </a:lnSpc>
              <a:spcBef>
                <a:spcPct val="0"/>
              </a:spcBef>
            </a:pPr>
            <a:r>
              <a:rPr lang="en-US" sz="7283">
                <a:solidFill>
                  <a:srgbClr val="FFFFFF"/>
                </a:solidFill>
                <a:latin typeface="League Gothic"/>
              </a:rPr>
              <a:t>Y LO MAS IMPORTANTE EN ESTE MODULO...</a:t>
            </a:r>
          </a:p>
        </p:txBody>
      </p:sp>
      <p:sp>
        <p:nvSpPr>
          <p:cNvPr name="TextBox 5" id="5"/>
          <p:cNvSpPr txBox="true"/>
          <p:nvPr/>
        </p:nvSpPr>
        <p:spPr>
          <a:xfrm rot="0">
            <a:off x="0" y="5038725"/>
            <a:ext cx="18288000" cy="1713453"/>
          </a:xfrm>
          <a:prstGeom prst="rect">
            <a:avLst/>
          </a:prstGeom>
        </p:spPr>
        <p:txBody>
          <a:bodyPr anchor="t" rtlCol="false" tIns="0" lIns="0" bIns="0" rIns="0">
            <a:spAutoFit/>
          </a:bodyPr>
          <a:lstStyle/>
          <a:p>
            <a:pPr algn="ctr">
              <a:lnSpc>
                <a:spcPts val="13757"/>
              </a:lnSpc>
              <a:spcBef>
                <a:spcPct val="0"/>
              </a:spcBef>
            </a:pPr>
            <a:r>
              <a:rPr lang="en-US" sz="10582">
                <a:solidFill>
                  <a:srgbClr val="000000"/>
                </a:solidFill>
                <a:latin typeface="League Gothic"/>
              </a:rPr>
              <a:t>LOS INFORMES</a:t>
            </a:r>
          </a:p>
        </p:txBody>
      </p:sp>
    </p:spTree>
  </p:cSld>
  <p:clrMapOvr>
    <a:masterClrMapping/>
  </p:clrMapOvr>
</p:sld>
</file>

<file path=ppt/slides/slide9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8451" t="0" r="0" b="0"/>
          <a:stretch>
            <a:fillRect/>
          </a:stretch>
        </p:blipFill>
        <p:spPr>
          <a:xfrm flipH="false" flipV="false" rot="0">
            <a:off x="12198948" y="3051601"/>
            <a:ext cx="5641974" cy="500179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653894" y="697573"/>
            <a:ext cx="9387549" cy="4445927"/>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840035" y="5748231"/>
            <a:ext cx="7821863" cy="4011515"/>
          </a:xfrm>
          <a:prstGeom prst="rect">
            <a:avLst/>
          </a:prstGeom>
        </p:spPr>
      </p:pic>
      <p:sp>
        <p:nvSpPr>
          <p:cNvPr name="TextBox 5" id="5"/>
          <p:cNvSpPr txBox="true"/>
          <p:nvPr/>
        </p:nvSpPr>
        <p:spPr>
          <a:xfrm rot="0">
            <a:off x="13378092" y="8453756"/>
            <a:ext cx="3614738" cy="804544"/>
          </a:xfrm>
          <a:prstGeom prst="rect">
            <a:avLst/>
          </a:prstGeom>
        </p:spPr>
        <p:txBody>
          <a:bodyPr anchor="t" rtlCol="false" tIns="0" lIns="0" bIns="0" rIns="0">
            <a:spAutoFit/>
          </a:bodyPr>
          <a:lstStyle/>
          <a:p>
            <a:pPr algn="ctr">
              <a:lnSpc>
                <a:spcPts val="6580"/>
              </a:lnSpc>
              <a:spcBef>
                <a:spcPct val="0"/>
              </a:spcBef>
            </a:pPr>
            <a:r>
              <a:rPr lang="en-US" sz="4700">
                <a:solidFill>
                  <a:srgbClr val="000000"/>
                </a:solidFill>
                <a:latin typeface="League Gothic"/>
              </a:rPr>
              <a:t>INFORME DEL PIPELINE</a:t>
            </a:r>
          </a:p>
        </p:txBody>
      </p:sp>
      <p:sp>
        <p:nvSpPr>
          <p:cNvPr name="TextBox 6" id="6"/>
          <p:cNvSpPr txBox="true"/>
          <p:nvPr/>
        </p:nvSpPr>
        <p:spPr>
          <a:xfrm rot="0">
            <a:off x="13165418" y="933450"/>
            <a:ext cx="3709035" cy="804544"/>
          </a:xfrm>
          <a:prstGeom prst="rect">
            <a:avLst/>
          </a:prstGeom>
        </p:spPr>
        <p:txBody>
          <a:bodyPr anchor="t" rtlCol="false" tIns="0" lIns="0" bIns="0" rIns="0">
            <a:spAutoFit/>
          </a:bodyPr>
          <a:lstStyle/>
          <a:p>
            <a:pPr algn="ctr">
              <a:lnSpc>
                <a:spcPts val="6580"/>
              </a:lnSpc>
              <a:spcBef>
                <a:spcPct val="0"/>
              </a:spcBef>
            </a:pPr>
            <a:r>
              <a:rPr lang="en-US" sz="4700">
                <a:solidFill>
                  <a:srgbClr val="000000"/>
                </a:solidFill>
                <a:latin typeface="League Gothic"/>
              </a:rPr>
              <a:t>INFORME DE LOS LEADS</a:t>
            </a:r>
          </a:p>
        </p:txBody>
      </p:sp>
      <p:sp>
        <p:nvSpPr>
          <p:cNvPr name="TextBox 7" id="7"/>
          <p:cNvSpPr txBox="true"/>
          <p:nvPr/>
        </p:nvSpPr>
        <p:spPr>
          <a:xfrm rot="0">
            <a:off x="5590146" y="5457250"/>
            <a:ext cx="3885724" cy="804544"/>
          </a:xfrm>
          <a:prstGeom prst="rect">
            <a:avLst/>
          </a:prstGeom>
        </p:spPr>
        <p:txBody>
          <a:bodyPr anchor="t" rtlCol="false" tIns="0" lIns="0" bIns="0" rIns="0">
            <a:spAutoFit/>
          </a:bodyPr>
          <a:lstStyle/>
          <a:p>
            <a:pPr algn="ctr">
              <a:lnSpc>
                <a:spcPts val="6580"/>
              </a:lnSpc>
              <a:spcBef>
                <a:spcPct val="0"/>
              </a:spcBef>
            </a:pPr>
            <a:r>
              <a:rPr lang="en-US" sz="4700">
                <a:solidFill>
                  <a:srgbClr val="000000"/>
                </a:solidFill>
                <a:latin typeface="League Gothic"/>
              </a:rPr>
              <a:t>INFORME DEL PREVISIÓN</a:t>
            </a:r>
          </a:p>
        </p:txBody>
      </p:sp>
    </p:spTree>
  </p:cSld>
  <p:clrMapOvr>
    <a:masterClrMapping/>
  </p:clrMapOvr>
</p:sld>
</file>

<file path=ppt/slides/slide9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007258" y="0"/>
            <a:ext cx="9280742" cy="10287000"/>
            <a:chOff x="0" y="0"/>
            <a:chExt cx="2490392" cy="2760411"/>
          </a:xfrm>
        </p:grpSpPr>
        <p:sp>
          <p:nvSpPr>
            <p:cNvPr name="Freeform 3" id="3"/>
            <p:cNvSpPr/>
            <p:nvPr/>
          </p:nvSpPr>
          <p:spPr>
            <a:xfrm>
              <a:off x="0" y="0"/>
              <a:ext cx="2490392" cy="2760411"/>
            </a:xfrm>
            <a:custGeom>
              <a:avLst/>
              <a:gdLst/>
              <a:ahLst/>
              <a:cxnLst/>
              <a:rect r="r" b="b" t="t" l="l"/>
              <a:pathLst>
                <a:path h="2760411" w="2490392">
                  <a:moveTo>
                    <a:pt x="0" y="0"/>
                  </a:moveTo>
                  <a:lnTo>
                    <a:pt x="2490392" y="0"/>
                  </a:lnTo>
                  <a:lnTo>
                    <a:pt x="2490392" y="2760411"/>
                  </a:lnTo>
                  <a:lnTo>
                    <a:pt x="0" y="2760411"/>
                  </a:lnTo>
                  <a:close/>
                </a:path>
              </a:pathLst>
            </a:custGeom>
            <a:solidFill>
              <a:srgbClr val="0A3DA2"/>
            </a:solidFill>
          </p:spPr>
        </p:sp>
      </p:grpSp>
      <p:sp>
        <p:nvSpPr>
          <p:cNvPr name="AutoShape 4" id="4"/>
          <p:cNvSpPr/>
          <p:nvPr/>
        </p:nvSpPr>
        <p:spPr>
          <a:xfrm rot="-5400000">
            <a:off x="6495955" y="4559703"/>
            <a:ext cx="6861120" cy="0"/>
          </a:xfrm>
          <a:prstGeom prst="line">
            <a:avLst/>
          </a:prstGeom>
          <a:ln cap="rnd" w="28575">
            <a:solidFill>
              <a:srgbClr val="EAD8D3"/>
            </a:solidFill>
            <a:prstDash val="solid"/>
            <a:headEnd type="none" len="sm" w="sm"/>
            <a:tailEnd type="none" len="sm" w="sm"/>
          </a:ln>
        </p:spPr>
      </p:sp>
      <p:grpSp>
        <p:nvGrpSpPr>
          <p:cNvPr name="Group 5" id="5"/>
          <p:cNvGrpSpPr/>
          <p:nvPr/>
        </p:nvGrpSpPr>
        <p:grpSpPr>
          <a:xfrm rot="0">
            <a:off x="9761293" y="1143430"/>
            <a:ext cx="330444" cy="330444"/>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sp>
        <p:nvSpPr>
          <p:cNvPr name="TextBox 7" id="7"/>
          <p:cNvSpPr txBox="true"/>
          <p:nvPr/>
        </p:nvSpPr>
        <p:spPr>
          <a:xfrm rot="0">
            <a:off x="1028700" y="4454354"/>
            <a:ext cx="6483229" cy="2562224"/>
          </a:xfrm>
          <a:prstGeom prst="rect">
            <a:avLst/>
          </a:prstGeom>
        </p:spPr>
        <p:txBody>
          <a:bodyPr anchor="t" rtlCol="false" tIns="0" lIns="0" bIns="0" rIns="0">
            <a:spAutoFit/>
          </a:bodyPr>
          <a:lstStyle/>
          <a:p>
            <a:pPr>
              <a:lnSpc>
                <a:spcPts val="9899"/>
              </a:lnSpc>
            </a:pPr>
            <a:r>
              <a:rPr lang="en-US" sz="9999">
                <a:solidFill>
                  <a:srgbClr val="4076E1"/>
                </a:solidFill>
                <a:latin typeface="League Gothic"/>
              </a:rPr>
              <a:t>BENEFICIOS DEL MÓDULO DE CRM</a:t>
            </a:r>
          </a:p>
        </p:txBody>
      </p:sp>
      <p:sp>
        <p:nvSpPr>
          <p:cNvPr name="TextBox 8" id="8"/>
          <p:cNvSpPr txBox="true"/>
          <p:nvPr/>
        </p:nvSpPr>
        <p:spPr>
          <a:xfrm rot="0">
            <a:off x="10776071" y="797599"/>
            <a:ext cx="6483229" cy="1519047"/>
          </a:xfrm>
          <a:prstGeom prst="rect">
            <a:avLst/>
          </a:prstGeom>
        </p:spPr>
        <p:txBody>
          <a:bodyPr anchor="t" rtlCol="false" tIns="0" lIns="0" bIns="0" rIns="0">
            <a:spAutoFit/>
          </a:bodyPr>
          <a:lstStyle/>
          <a:p>
            <a:pPr>
              <a:lnSpc>
                <a:spcPts val="5993"/>
              </a:lnSpc>
            </a:pPr>
            <a:r>
              <a:rPr lang="en-US" sz="5399">
                <a:solidFill>
                  <a:srgbClr val="FFFFFF"/>
                </a:solidFill>
                <a:latin typeface="League Gothic"/>
              </a:rPr>
              <a:t>ORGANIZAR LA FUENTE DE INFORMACIÓN</a:t>
            </a:r>
          </a:p>
        </p:txBody>
      </p:sp>
      <p:sp>
        <p:nvSpPr>
          <p:cNvPr name="TextBox 9" id="9"/>
          <p:cNvSpPr txBox="true"/>
          <p:nvPr/>
        </p:nvSpPr>
        <p:spPr>
          <a:xfrm rot="0">
            <a:off x="10776071" y="3341011"/>
            <a:ext cx="6483229" cy="617219"/>
          </a:xfrm>
          <a:prstGeom prst="rect">
            <a:avLst/>
          </a:prstGeom>
        </p:spPr>
        <p:txBody>
          <a:bodyPr anchor="t" rtlCol="false" tIns="0" lIns="0" bIns="0" rIns="0">
            <a:spAutoFit/>
          </a:bodyPr>
          <a:lstStyle/>
          <a:p>
            <a:pPr algn="just">
              <a:lnSpc>
                <a:spcPts val="4319"/>
              </a:lnSpc>
            </a:pPr>
            <a:r>
              <a:rPr lang="en-US" sz="5399">
                <a:solidFill>
                  <a:srgbClr val="FFFFFF"/>
                </a:solidFill>
                <a:latin typeface="League Gothic"/>
              </a:rPr>
              <a:t>ASIGNAR Y RASTREAR LEADS</a:t>
            </a:r>
          </a:p>
        </p:txBody>
      </p:sp>
      <p:sp>
        <p:nvSpPr>
          <p:cNvPr name="TextBox 10" id="10"/>
          <p:cNvSpPr txBox="true"/>
          <p:nvPr/>
        </p:nvSpPr>
        <p:spPr>
          <a:xfrm rot="0">
            <a:off x="10776071" y="5417331"/>
            <a:ext cx="6483229" cy="582930"/>
          </a:xfrm>
          <a:prstGeom prst="rect">
            <a:avLst/>
          </a:prstGeom>
        </p:spPr>
        <p:txBody>
          <a:bodyPr anchor="t" rtlCol="false" tIns="0" lIns="0" bIns="0" rIns="0">
            <a:spAutoFit/>
          </a:bodyPr>
          <a:lstStyle/>
          <a:p>
            <a:pPr algn="just">
              <a:lnSpc>
                <a:spcPts val="4079"/>
              </a:lnSpc>
            </a:pPr>
            <a:r>
              <a:rPr lang="en-US" sz="5099">
                <a:solidFill>
                  <a:srgbClr val="FFFFFF"/>
                </a:solidFill>
                <a:latin typeface="League Gothic"/>
              </a:rPr>
              <a:t>ANALIZAR EL RENDIMIENTO</a:t>
            </a:r>
          </a:p>
        </p:txBody>
      </p:sp>
      <p:sp>
        <p:nvSpPr>
          <p:cNvPr name="TextBox 11" id="11"/>
          <p:cNvSpPr txBox="true"/>
          <p:nvPr/>
        </p:nvSpPr>
        <p:spPr>
          <a:xfrm rot="0">
            <a:off x="10776071" y="7621206"/>
            <a:ext cx="6483229" cy="582930"/>
          </a:xfrm>
          <a:prstGeom prst="rect">
            <a:avLst/>
          </a:prstGeom>
        </p:spPr>
        <p:txBody>
          <a:bodyPr anchor="t" rtlCol="false" tIns="0" lIns="0" bIns="0" rIns="0">
            <a:spAutoFit/>
          </a:bodyPr>
          <a:lstStyle/>
          <a:p>
            <a:pPr algn="just">
              <a:lnSpc>
                <a:spcPts val="4079"/>
              </a:lnSpc>
            </a:pPr>
            <a:r>
              <a:rPr lang="en-US" sz="5099">
                <a:solidFill>
                  <a:srgbClr val="FFFFFF"/>
                </a:solidFill>
                <a:latin typeface="League Gothic Bold"/>
              </a:rPr>
              <a:t>OPTIMICE SU TRABAJO DIARIO</a:t>
            </a:r>
          </a:p>
        </p:txBody>
      </p:sp>
      <p:grpSp>
        <p:nvGrpSpPr>
          <p:cNvPr name="Group 12" id="12"/>
          <p:cNvGrpSpPr/>
          <p:nvPr/>
        </p:nvGrpSpPr>
        <p:grpSpPr>
          <a:xfrm rot="0">
            <a:off x="9747006" y="3428200"/>
            <a:ext cx="330444" cy="330444"/>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grpSp>
        <p:nvGrpSpPr>
          <p:cNvPr name="Group 14" id="14"/>
          <p:cNvGrpSpPr/>
          <p:nvPr/>
        </p:nvGrpSpPr>
        <p:grpSpPr>
          <a:xfrm rot="0">
            <a:off x="9747006" y="5470231"/>
            <a:ext cx="330444" cy="330444"/>
            <a:chOff x="0" y="0"/>
            <a:chExt cx="6350000" cy="6350000"/>
          </a:xfrm>
        </p:grpSpPr>
        <p:sp>
          <p:nvSpPr>
            <p:cNvPr name="Freeform 15" id="1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grpSp>
        <p:nvGrpSpPr>
          <p:cNvPr name="Group 16" id="16"/>
          <p:cNvGrpSpPr/>
          <p:nvPr/>
        </p:nvGrpSpPr>
        <p:grpSpPr>
          <a:xfrm rot="0">
            <a:off x="9775581" y="7674106"/>
            <a:ext cx="330444" cy="330444"/>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8D3"/>
            </a:solidFill>
          </p:spPr>
        </p:sp>
      </p:grpSp>
      <p:sp>
        <p:nvSpPr>
          <p:cNvPr name="TextBox 18" id="18"/>
          <p:cNvSpPr txBox="true"/>
          <p:nvPr/>
        </p:nvSpPr>
        <p:spPr>
          <a:xfrm rot="0">
            <a:off x="1028700" y="8864731"/>
            <a:ext cx="7140358" cy="396875"/>
          </a:xfrm>
          <a:prstGeom prst="rect">
            <a:avLst/>
          </a:prstGeom>
        </p:spPr>
        <p:txBody>
          <a:bodyPr anchor="t" rtlCol="false" tIns="0" lIns="0" bIns="0" rIns="0">
            <a:spAutoFit/>
          </a:bodyPr>
          <a:lstStyle/>
          <a:p>
            <a:pPr>
              <a:lnSpc>
                <a:spcPts val="2799"/>
              </a:lnSpc>
            </a:pPr>
            <a:r>
              <a:rPr lang="en-US" sz="3499">
                <a:solidFill>
                  <a:srgbClr val="2D2015"/>
                </a:solidFill>
                <a:latin typeface="League Gothic"/>
              </a:rPr>
              <a:t> </a:t>
            </a:r>
            <a:r>
              <a:rPr lang="en-US" sz="3499">
                <a:solidFill>
                  <a:srgbClr val="FFFFFF"/>
                </a:solidFill>
                <a:latin typeface="League Gothic"/>
              </a:rPr>
              <a:t>TE</a:t>
            </a:r>
          </a:p>
        </p:txBody>
      </p:sp>
    </p:spTree>
  </p:cSld>
  <p:clrMapOvr>
    <a:masterClrMapping/>
  </p:clrMapOvr>
</p:sld>
</file>

<file path=ppt/slides/slide9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12108" t="0" r="12108" b="0"/>
          <a:stretch>
            <a:fillRect/>
          </a:stretch>
        </p:blipFill>
        <p:spPr>
          <a:xfrm flipH="false" flipV="false" rot="0">
            <a:off x="-1905000" y="0"/>
            <a:ext cx="11693769" cy="10287000"/>
          </a:xfrm>
          <a:prstGeom prst="rect">
            <a:avLst/>
          </a:prstGeom>
        </p:spPr>
      </p:pic>
      <p:sp>
        <p:nvSpPr>
          <p:cNvPr name="TextBox 3" id="3"/>
          <p:cNvSpPr txBox="true"/>
          <p:nvPr/>
        </p:nvSpPr>
        <p:spPr>
          <a:xfrm rot="0">
            <a:off x="11830050" y="4666111"/>
            <a:ext cx="4368679" cy="1421502"/>
          </a:xfrm>
          <a:prstGeom prst="rect">
            <a:avLst/>
          </a:prstGeom>
        </p:spPr>
        <p:txBody>
          <a:bodyPr anchor="t" rtlCol="false" tIns="0" lIns="0" bIns="0" rIns="0">
            <a:spAutoFit/>
          </a:bodyPr>
          <a:lstStyle/>
          <a:p>
            <a:pPr>
              <a:lnSpc>
                <a:spcPts val="9935"/>
              </a:lnSpc>
            </a:pPr>
            <a:r>
              <a:rPr lang="en-US" sz="12419">
                <a:solidFill>
                  <a:srgbClr val="0F57E5"/>
                </a:solidFill>
                <a:latin typeface="League Gothic"/>
              </a:rPr>
              <a:t>¡GRACIAS!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DAFRGNzYvBc</dc:identifier>
  <dcterms:modified xsi:type="dcterms:W3CDTF">2011-08-01T06:04:30Z</dcterms:modified>
  <cp:revision>1</cp:revision>
  <dc:title>TS_Proyecto La Bicicleta, S.A.- Cap3</dc:title>
</cp:coreProperties>
</file>